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46"/>
  </p:notesMasterIdLst>
  <p:sldIdLst>
    <p:sldId id="343" r:id="rId3"/>
    <p:sldId id="495" r:id="rId4"/>
    <p:sldId id="506" r:id="rId5"/>
    <p:sldId id="540" r:id="rId6"/>
    <p:sldId id="521" r:id="rId7"/>
    <p:sldId id="347" r:id="rId8"/>
    <p:sldId id="403" r:id="rId9"/>
    <p:sldId id="434" r:id="rId10"/>
    <p:sldId id="430" r:id="rId11"/>
    <p:sldId id="500" r:id="rId12"/>
    <p:sldId id="291" r:id="rId13"/>
    <p:sldId id="487" r:id="rId14"/>
    <p:sldId id="504" r:id="rId15"/>
    <p:sldId id="501" r:id="rId16"/>
    <p:sldId id="505" r:id="rId17"/>
    <p:sldId id="479" r:id="rId18"/>
    <p:sldId id="486" r:id="rId19"/>
    <p:sldId id="432" r:id="rId20"/>
    <p:sldId id="488" r:id="rId21"/>
    <p:sldId id="489" r:id="rId22"/>
    <p:sldId id="360" r:id="rId23"/>
    <p:sldId id="503" r:id="rId24"/>
    <p:sldId id="365" r:id="rId25"/>
    <p:sldId id="490" r:id="rId26"/>
    <p:sldId id="491" r:id="rId27"/>
    <p:sldId id="492" r:id="rId28"/>
    <p:sldId id="493" r:id="rId29"/>
    <p:sldId id="494" r:id="rId30"/>
    <p:sldId id="496" r:id="rId31"/>
    <p:sldId id="497" r:id="rId32"/>
    <p:sldId id="498" r:id="rId33"/>
    <p:sldId id="499" r:id="rId34"/>
    <p:sldId id="561" r:id="rId35"/>
    <p:sldId id="555" r:id="rId36"/>
    <p:sldId id="416" r:id="rId37"/>
    <p:sldId id="547" r:id="rId38"/>
    <p:sldId id="549" r:id="rId39"/>
    <p:sldId id="259" r:id="rId40"/>
    <p:sldId id="557" r:id="rId41"/>
    <p:sldId id="553" r:id="rId42"/>
    <p:sldId id="563" r:id="rId43"/>
    <p:sldId id="564" r:id="rId44"/>
    <p:sldId id="402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5" autoAdjust="0"/>
    <p:restoredTop sz="86406" autoAdjust="0"/>
  </p:normalViewPr>
  <p:slideViewPr>
    <p:cSldViewPr snapToGrid="0">
      <p:cViewPr varScale="1">
        <p:scale>
          <a:sx n="71" d="100"/>
          <a:sy n="71" d="100"/>
        </p:scale>
        <p:origin x="162" y="96"/>
      </p:cViewPr>
      <p:guideLst/>
    </p:cSldViewPr>
  </p:slideViewPr>
  <p:outlineViewPr>
    <p:cViewPr>
      <p:scale>
        <a:sx n="33" d="100"/>
        <a:sy n="33" d="100"/>
      </p:scale>
      <p:origin x="0" y="-1152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4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INC.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Sheet1!$B$1:$AV$1</c:f>
              <c:numCache>
                <c:formatCode>General</c:formatCode>
                <c:ptCount val="47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1980</c:v>
                </c:pt>
                <c:pt idx="4">
                  <c:v>1981</c:v>
                </c:pt>
                <c:pt idx="5">
                  <c:v>1982</c:v>
                </c:pt>
                <c:pt idx="6">
                  <c:v>1983</c:v>
                </c:pt>
                <c:pt idx="7">
                  <c:v>1984</c:v>
                </c:pt>
                <c:pt idx="8">
                  <c:v>1985</c:v>
                </c:pt>
                <c:pt idx="9">
                  <c:v>1986</c:v>
                </c:pt>
                <c:pt idx="10">
                  <c:v>1987</c:v>
                </c:pt>
                <c:pt idx="11">
                  <c:v>1988</c:v>
                </c:pt>
                <c:pt idx="12">
                  <c:v>1989</c:v>
                </c:pt>
                <c:pt idx="13">
                  <c:v>1990</c:v>
                </c:pt>
                <c:pt idx="14">
                  <c:v>1991</c:v>
                </c:pt>
                <c:pt idx="15">
                  <c:v>1992</c:v>
                </c:pt>
                <c:pt idx="16">
                  <c:v>1993</c:v>
                </c:pt>
                <c:pt idx="17">
                  <c:v>1994</c:v>
                </c:pt>
                <c:pt idx="18">
                  <c:v>1995</c:v>
                </c:pt>
                <c:pt idx="19">
                  <c:v>1996</c:v>
                </c:pt>
                <c:pt idx="20">
                  <c:v>1997</c:v>
                </c:pt>
                <c:pt idx="21">
                  <c:v>1998</c:v>
                </c:pt>
                <c:pt idx="22">
                  <c:v>1999</c:v>
                </c:pt>
                <c:pt idx="23">
                  <c:v>2000</c:v>
                </c:pt>
                <c:pt idx="24">
                  <c:v>2001</c:v>
                </c:pt>
                <c:pt idx="25">
                  <c:v>2002</c:v>
                </c:pt>
                <c:pt idx="26">
                  <c:v>2003</c:v>
                </c:pt>
                <c:pt idx="27">
                  <c:v>2004</c:v>
                </c:pt>
                <c:pt idx="28">
                  <c:v>2005</c:v>
                </c:pt>
                <c:pt idx="29">
                  <c:v>2006</c:v>
                </c:pt>
                <c:pt idx="30">
                  <c:v>2007</c:v>
                </c:pt>
                <c:pt idx="31">
                  <c:v>2008</c:v>
                </c:pt>
                <c:pt idx="32">
                  <c:v>2009</c:v>
                </c:pt>
                <c:pt idx="33">
                  <c:v>2010</c:v>
                </c:pt>
                <c:pt idx="34">
                  <c:v>2011</c:v>
                </c:pt>
                <c:pt idx="35">
                  <c:v>2012</c:v>
                </c:pt>
                <c:pt idx="36">
                  <c:v>2013</c:v>
                </c:pt>
                <c:pt idx="37">
                  <c:v>2014</c:v>
                </c:pt>
                <c:pt idx="38">
                  <c:v>2015</c:v>
                </c:pt>
                <c:pt idx="39">
                  <c:v>2016</c:v>
                </c:pt>
                <c:pt idx="40">
                  <c:v>2017</c:v>
                </c:pt>
                <c:pt idx="41">
                  <c:v>2018</c:v>
                </c:pt>
                <c:pt idx="42">
                  <c:v>2019</c:v>
                </c:pt>
                <c:pt idx="43">
                  <c:v>2020</c:v>
                </c:pt>
                <c:pt idx="44">
                  <c:v>2021</c:v>
                </c:pt>
                <c:pt idx="45">
                  <c:v>2022</c:v>
                </c:pt>
                <c:pt idx="46">
                  <c:v>2023</c:v>
                </c:pt>
              </c:numCache>
            </c:numRef>
          </c:cat>
          <c:val>
            <c:numRef>
              <c:f>Sheet1!$B$2:$AV$2</c:f>
              <c:numCache>
                <c:formatCode>General</c:formatCode>
                <c:ptCount val="47"/>
                <c:pt idx="0">
                  <c:v>29</c:v>
                </c:pt>
                <c:pt idx="1">
                  <c:v>15</c:v>
                </c:pt>
                <c:pt idx="2">
                  <c:v>9</c:v>
                </c:pt>
                <c:pt idx="3">
                  <c:v>11</c:v>
                </c:pt>
                <c:pt idx="4">
                  <c:v>23</c:v>
                </c:pt>
                <c:pt idx="5">
                  <c:v>36</c:v>
                </c:pt>
                <c:pt idx="6">
                  <c:v>36</c:v>
                </c:pt>
                <c:pt idx="7">
                  <c:v>48</c:v>
                </c:pt>
                <c:pt idx="8">
                  <c:v>32</c:v>
                </c:pt>
                <c:pt idx="9">
                  <c:v>26</c:v>
                </c:pt>
                <c:pt idx="10">
                  <c:v>42</c:v>
                </c:pt>
                <c:pt idx="11">
                  <c:v>35</c:v>
                </c:pt>
                <c:pt idx="12">
                  <c:v>28</c:v>
                </c:pt>
                <c:pt idx="13">
                  <c:v>33</c:v>
                </c:pt>
                <c:pt idx="14">
                  <c:v>25.3</c:v>
                </c:pt>
                <c:pt idx="15">
                  <c:v>20.6</c:v>
                </c:pt>
                <c:pt idx="16">
                  <c:v>23.25</c:v>
                </c:pt>
                <c:pt idx="17">
                  <c:v>34.5</c:v>
                </c:pt>
                <c:pt idx="18">
                  <c:v>27.42</c:v>
                </c:pt>
                <c:pt idx="19">
                  <c:v>35.74</c:v>
                </c:pt>
                <c:pt idx="20">
                  <c:v>39.229999999999997</c:v>
                </c:pt>
                <c:pt idx="21">
                  <c:v>30.18</c:v>
                </c:pt>
                <c:pt idx="22">
                  <c:v>30.31</c:v>
                </c:pt>
                <c:pt idx="23">
                  <c:v>20.2</c:v>
                </c:pt>
                <c:pt idx="24">
                  <c:v>22.29</c:v>
                </c:pt>
                <c:pt idx="25">
                  <c:v>20.8</c:v>
                </c:pt>
                <c:pt idx="26">
                  <c:v>31.99</c:v>
                </c:pt>
                <c:pt idx="27">
                  <c:v>40.21</c:v>
                </c:pt>
                <c:pt idx="28">
                  <c:v>31.57</c:v>
                </c:pt>
                <c:pt idx="29">
                  <c:v>35</c:v>
                </c:pt>
                <c:pt idx="30">
                  <c:v>37</c:v>
                </c:pt>
                <c:pt idx="31">
                  <c:v>37</c:v>
                </c:pt>
                <c:pt idx="32">
                  <c:v>32.1</c:v>
                </c:pt>
                <c:pt idx="33">
                  <c:v>28</c:v>
                </c:pt>
                <c:pt idx="34">
                  <c:v>26.8</c:v>
                </c:pt>
                <c:pt idx="35">
                  <c:v>25</c:v>
                </c:pt>
                <c:pt idx="36">
                  <c:v>22</c:v>
                </c:pt>
                <c:pt idx="37">
                  <c:v>28.7</c:v>
                </c:pt>
                <c:pt idx="38">
                  <c:v>25</c:v>
                </c:pt>
                <c:pt idx="39">
                  <c:v>18.600000000000001</c:v>
                </c:pt>
                <c:pt idx="40">
                  <c:v>15.4</c:v>
                </c:pt>
                <c:pt idx="41" formatCode="0">
                  <c:v>18.925806451612903</c:v>
                </c:pt>
                <c:pt idx="42" formatCode="0">
                  <c:v>17.167741935483868</c:v>
                </c:pt>
                <c:pt idx="43" formatCode="0">
                  <c:v>19.848387096774196</c:v>
                </c:pt>
                <c:pt idx="44" formatCode="0">
                  <c:v>18.174193548387088</c:v>
                </c:pt>
                <c:pt idx="45" formatCode="0">
                  <c:v>17.5</c:v>
                </c:pt>
                <c:pt idx="46" formatCode="0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76-489A-B993-798965258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27"/>
        <c:axId val="713470703"/>
        <c:axId val="712927343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CASE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Sheet1!$B$1:$AV$1</c:f>
              <c:numCache>
                <c:formatCode>General</c:formatCode>
                <c:ptCount val="47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1980</c:v>
                </c:pt>
                <c:pt idx="4">
                  <c:v>1981</c:v>
                </c:pt>
                <c:pt idx="5">
                  <c:v>1982</c:v>
                </c:pt>
                <c:pt idx="6">
                  <c:v>1983</c:v>
                </c:pt>
                <c:pt idx="7">
                  <c:v>1984</c:v>
                </c:pt>
                <c:pt idx="8">
                  <c:v>1985</c:v>
                </c:pt>
                <c:pt idx="9">
                  <c:v>1986</c:v>
                </c:pt>
                <c:pt idx="10">
                  <c:v>1987</c:v>
                </c:pt>
                <c:pt idx="11">
                  <c:v>1988</c:v>
                </c:pt>
                <c:pt idx="12">
                  <c:v>1989</c:v>
                </c:pt>
                <c:pt idx="13">
                  <c:v>1990</c:v>
                </c:pt>
                <c:pt idx="14">
                  <c:v>1991</c:v>
                </c:pt>
                <c:pt idx="15">
                  <c:v>1992</c:v>
                </c:pt>
                <c:pt idx="16">
                  <c:v>1993</c:v>
                </c:pt>
                <c:pt idx="17">
                  <c:v>1994</c:v>
                </c:pt>
                <c:pt idx="18">
                  <c:v>1995</c:v>
                </c:pt>
                <c:pt idx="19">
                  <c:v>1996</c:v>
                </c:pt>
                <c:pt idx="20">
                  <c:v>1997</c:v>
                </c:pt>
                <c:pt idx="21">
                  <c:v>1998</c:v>
                </c:pt>
                <c:pt idx="22">
                  <c:v>1999</c:v>
                </c:pt>
                <c:pt idx="23">
                  <c:v>2000</c:v>
                </c:pt>
                <c:pt idx="24">
                  <c:v>2001</c:v>
                </c:pt>
                <c:pt idx="25">
                  <c:v>2002</c:v>
                </c:pt>
                <c:pt idx="26">
                  <c:v>2003</c:v>
                </c:pt>
                <c:pt idx="27">
                  <c:v>2004</c:v>
                </c:pt>
                <c:pt idx="28">
                  <c:v>2005</c:v>
                </c:pt>
                <c:pt idx="29">
                  <c:v>2006</c:v>
                </c:pt>
                <c:pt idx="30">
                  <c:v>2007</c:v>
                </c:pt>
                <c:pt idx="31">
                  <c:v>2008</c:v>
                </c:pt>
                <c:pt idx="32">
                  <c:v>2009</c:v>
                </c:pt>
                <c:pt idx="33">
                  <c:v>2010</c:v>
                </c:pt>
                <c:pt idx="34">
                  <c:v>2011</c:v>
                </c:pt>
                <c:pt idx="35">
                  <c:v>2012</c:v>
                </c:pt>
                <c:pt idx="36">
                  <c:v>2013</c:v>
                </c:pt>
                <c:pt idx="37">
                  <c:v>2014</c:v>
                </c:pt>
                <c:pt idx="38">
                  <c:v>2015</c:v>
                </c:pt>
                <c:pt idx="39">
                  <c:v>2016</c:v>
                </c:pt>
                <c:pt idx="40">
                  <c:v>2017</c:v>
                </c:pt>
                <c:pt idx="41">
                  <c:v>2018</c:v>
                </c:pt>
                <c:pt idx="42">
                  <c:v>2019</c:v>
                </c:pt>
                <c:pt idx="43">
                  <c:v>2020</c:v>
                </c:pt>
                <c:pt idx="44">
                  <c:v>2021</c:v>
                </c:pt>
                <c:pt idx="45">
                  <c:v>2022</c:v>
                </c:pt>
                <c:pt idx="46">
                  <c:v>2023</c:v>
                </c:pt>
              </c:numCache>
            </c:numRef>
          </c:cat>
          <c:val>
            <c:numRef>
              <c:f>Sheet1!$B$3:$AV$3</c:f>
              <c:numCache>
                <c:formatCode>General</c:formatCode>
                <c:ptCount val="47"/>
                <c:pt idx="0">
                  <c:v>12090</c:v>
                </c:pt>
                <c:pt idx="1">
                  <c:v>6199</c:v>
                </c:pt>
                <c:pt idx="2">
                  <c:v>3819</c:v>
                </c:pt>
                <c:pt idx="3">
                  <c:v>4827</c:v>
                </c:pt>
                <c:pt idx="4">
                  <c:v>10217</c:v>
                </c:pt>
                <c:pt idx="5">
                  <c:v>16123</c:v>
                </c:pt>
                <c:pt idx="6">
                  <c:v>15635</c:v>
                </c:pt>
                <c:pt idx="7">
                  <c:v>21863</c:v>
                </c:pt>
                <c:pt idx="8">
                  <c:v>15235</c:v>
                </c:pt>
                <c:pt idx="9">
                  <c:v>12578</c:v>
                </c:pt>
                <c:pt idx="10">
                  <c:v>21224</c:v>
                </c:pt>
                <c:pt idx="11">
                  <c:v>18954</c:v>
                </c:pt>
                <c:pt idx="12">
                  <c:v>15757</c:v>
                </c:pt>
                <c:pt idx="13">
                  <c:v>19198</c:v>
                </c:pt>
                <c:pt idx="14">
                  <c:v>14698</c:v>
                </c:pt>
                <c:pt idx="15">
                  <c:v>11145</c:v>
                </c:pt>
                <c:pt idx="16">
                  <c:v>13873</c:v>
                </c:pt>
                <c:pt idx="17">
                  <c:v>20718</c:v>
                </c:pt>
                <c:pt idx="18">
                  <c:v>16821</c:v>
                </c:pt>
                <c:pt idx="19">
                  <c:v>22030</c:v>
                </c:pt>
                <c:pt idx="20">
                  <c:v>23842</c:v>
                </c:pt>
                <c:pt idx="21">
                  <c:v>18560</c:v>
                </c:pt>
                <c:pt idx="22">
                  <c:v>18863</c:v>
                </c:pt>
                <c:pt idx="23">
                  <c:v>12727</c:v>
                </c:pt>
                <c:pt idx="24">
                  <c:v>14505</c:v>
                </c:pt>
                <c:pt idx="25">
                  <c:v>13729</c:v>
                </c:pt>
                <c:pt idx="26">
                  <c:v>21522</c:v>
                </c:pt>
                <c:pt idx="27">
                  <c:v>27517</c:v>
                </c:pt>
                <c:pt idx="28">
                  <c:v>21419</c:v>
                </c:pt>
                <c:pt idx="29">
                  <c:v>24517</c:v>
                </c:pt>
                <c:pt idx="30">
                  <c:v>26493</c:v>
                </c:pt>
                <c:pt idx="31">
                  <c:v>26824</c:v>
                </c:pt>
                <c:pt idx="32">
                  <c:v>23626</c:v>
                </c:pt>
                <c:pt idx="33">
                  <c:v>20593</c:v>
                </c:pt>
                <c:pt idx="34">
                  <c:v>20329</c:v>
                </c:pt>
                <c:pt idx="35">
                  <c:v>18880</c:v>
                </c:pt>
                <c:pt idx="36">
                  <c:v>16894</c:v>
                </c:pt>
                <c:pt idx="37">
                  <c:v>22099</c:v>
                </c:pt>
                <c:pt idx="38">
                  <c:v>19693</c:v>
                </c:pt>
                <c:pt idx="39">
                  <c:v>14823</c:v>
                </c:pt>
                <c:pt idx="40">
                  <c:v>12491</c:v>
                </c:pt>
                <c:pt idx="41">
                  <c:v>16000</c:v>
                </c:pt>
                <c:pt idx="42">
                  <c:v>13000</c:v>
                </c:pt>
                <c:pt idx="43">
                  <c:v>14000</c:v>
                </c:pt>
                <c:pt idx="44">
                  <c:v>12500</c:v>
                </c:pt>
                <c:pt idx="45">
                  <c:v>13000</c:v>
                </c:pt>
                <c:pt idx="46">
                  <c:v>12000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76-489A-B993-798965258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6698431"/>
        <c:axId val="596697951"/>
      </c:lineChart>
      <c:catAx>
        <c:axId val="713470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927343"/>
        <c:crosses val="autoZero"/>
        <c:auto val="1"/>
        <c:lblAlgn val="ctr"/>
        <c:lblOffset val="100"/>
        <c:noMultiLvlLbl val="0"/>
      </c:catAx>
      <c:valAx>
        <c:axId val="712927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Incidence (per 100.000)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3470703"/>
        <c:crosses val="autoZero"/>
        <c:crossBetween val="between"/>
      </c:valAx>
      <c:valAx>
        <c:axId val="596697951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caces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698431"/>
        <c:crosses val="max"/>
        <c:crossBetween val="between"/>
      </c:valAx>
      <c:catAx>
        <c:axId val="59669843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669795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AA7AD-BDE5-4143-AF88-A6D128750E2C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63F89-8B7C-4456-8105-E4B42422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9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ABF2CA-D083-409F-9172-F1FD437CE188}" type="slidenum">
              <a:rPr lang="en-US"/>
              <a:pPr/>
              <a:t>1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buFontTx/>
              <a:buChar char="•"/>
            </a:pPr>
            <a:r>
              <a:rPr lang="en-US"/>
              <a:t>It may be very difficult to find a logical relationship among all these components.</a:t>
            </a:r>
          </a:p>
          <a:p>
            <a:pPr algn="just" rtl="0">
              <a:buFontTx/>
              <a:buChar char="•"/>
            </a:pPr>
            <a:r>
              <a:rPr lang="en-US"/>
              <a:t>But evidence-based medicine-which is commonly known as EBM-will help us to find the answer.  </a:t>
            </a:r>
          </a:p>
        </p:txBody>
      </p:sp>
    </p:spTree>
    <p:extLst>
      <p:ext uri="{BB962C8B-B14F-4D97-AF65-F5344CB8AC3E}">
        <p14:creationId xmlns:p14="http://schemas.microsoft.com/office/powerpoint/2010/main" val="4224124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63F89-8B7C-4456-8105-E4B4242251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6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36D2-E957-436B-9A8F-AC5CD108AE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36D2-E957-436B-9A8F-AC5CD108AE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64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63F89-8B7C-4456-8105-E4B4242251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98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63F89-8B7C-4456-8105-E4B4242251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35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63F89-8B7C-4456-8105-E4B4242251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13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63F89-8B7C-4456-8105-E4B4242251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3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D4C66-69B1-45DE-AD1F-E21A5F5AD87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65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D4C66-69B1-45DE-AD1F-E21A5F5AD8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43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D4C66-69B1-45DE-AD1F-E21A5F5AD8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9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D4C66-69B1-45DE-AD1F-E21A5F5AD8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43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D4C66-69B1-45DE-AD1F-E21A5F5AD8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01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D4C66-69B1-45DE-AD1F-E21A5F5AD87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89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D4C66-69B1-45DE-AD1F-E21A5F5AD87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987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D4C66-69B1-45DE-AD1F-E21A5F5AD87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11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FD5D6-003F-4DD8-93EE-FB4016EA97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24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36D2-E957-436B-9A8F-AC5CD108AE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79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4CF139-7045-4F2B-9C88-B1120147552A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056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AE1A0E-BEAE-4413-9666-3B427C4B824A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975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36D2-E957-436B-9A8F-AC5CD108AE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25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B54CD-CAC7-4606-BC59-05EF512133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81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63F89-8B7C-4456-8105-E4B4242251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33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25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6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57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F6A816D-2FB1-41B4-BD40-B6613C7F5696}" type="datetime1">
              <a:rPr lang="en-US" smtClean="0"/>
              <a:t>7/29/2025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AA3332-BFE6-4CCA-8680-B6991F351E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82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6B71-14AC-4A3B-8C1A-A29B74FF4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0B968-E893-42D2-A969-1D1C7090F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AC65F-6387-48B6-8353-8A96E11E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D4C2E-FC08-48BF-BE8E-419A80FF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90D43-6CC3-4808-804B-CF640499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47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5943-ABC4-4F97-B605-767D91E6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4ABF3-3FB8-49D0-ACA8-AA547A882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5D8CB-5946-44B2-A7A0-9264BDC02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3512C-20AB-454F-8CDC-07FD7AD1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92ED0-D169-4A25-8F6A-808817734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2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4A08-CD49-4EFB-867F-8A56FFAC6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671FE-5D3F-4C51-8DC6-FAB5645CB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02219-447F-4081-86A2-AD07A4596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9817C-D036-4C4C-BC65-A9F4BB9A2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7058A-4FFE-43CC-86A8-BB187D1F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89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B431A-30EC-4735-9073-9298E5435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88773-D47C-4662-A5C3-F83E9A745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7C759-FBAD-46BC-9F85-D976B8E86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11796-DF71-4A0F-8993-8C79A163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FB52C-98B3-40AA-96F4-89B3ED71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B8E02-E9F1-4071-B4F7-D2A8C0C7F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58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B69A-40A7-4556-AC39-8EDC2705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984DC-4084-43CC-86B1-6CD26D228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C4A7E-70B6-42AC-B62B-9F5551193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9E8F0-1E2A-4D8F-81C9-97FABD124A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750F9-3277-4FDD-88E7-01E31E07EC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6309A6-290F-43CA-9C24-7D6AD0C9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3969A-B973-4B4A-A899-C96A144D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5C07C5-CD3F-400F-83B6-8609EF02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99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C68F4-82C7-426C-8EC4-9BC2F42E4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8CC6A2-0AAE-4C15-9205-01030ACC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04B8A-07D0-4FC8-8945-A98F31DE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E10E5-0C33-45C1-BB75-A49798B6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37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443B6F-7698-487D-BD3E-9F0EC210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1A571-D990-4212-BDF5-B2538707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CE366-958D-4734-93B3-3B3182BF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4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11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7BCA-7A3C-4C34-B7C5-AE6E471FD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91137-A255-4D05-AA83-4EAE7BB2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9E6E0-26F6-41FC-A22B-AD7FDD386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41198-17A4-4B5F-89D5-3A065A984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0808D-F33B-451C-A435-80FDB7DAC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64837-8163-4CAA-ACC8-23E533AF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0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65768-F8EF-4660-8F70-903B22B5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04FC09-E5FD-4A3A-8DC3-135B25558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58E79-284F-44F7-B1CA-16C24A206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96DEF-5203-40D4-AD42-781253B4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C3FDC-67BE-485C-8353-06D6EEF2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F6B9B-EBB5-4AF5-B413-249351FE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2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99FA9-B9CE-4039-9212-63D2B643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3BD2E-BCD4-4FBB-A89B-8AD56489E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55381-1284-4363-9B90-F2DBC62A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70DC7-250D-4347-B096-A0B15A51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084AB-2743-4D9D-8E7D-6BDC3928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29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3666E-65D2-4240-A0B0-B0FB7D3E3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FD365-0E5C-4857-B95E-723744BC8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0C36B-367F-44B6-98F5-4126988E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4DCD1-6DC2-4FC3-BA40-FD1A6923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CFE81-9959-4D3B-95E4-7B9593753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0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10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4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4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3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9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2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7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C1CA3-22DE-4A50-8EEB-19ED777D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6B1EE-677B-43CE-B9CB-3D9BB16E8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E61FE-4BE3-4C36-ACA9-E0D901855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1E88F-79B8-4997-9EE8-8F1D6FA70AF1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8FC37-BF30-4C52-95DA-5401B904A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894BB-0C9F-43CB-A688-35D65CFBB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47F83-5B08-4A25-A562-A54BB8A5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0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fif"/><Relationship Id="rId4" Type="http://schemas.openxmlformats.org/officeDocument/2006/relationships/image" Target="../media/image23.jf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6886" name="Picture 22" descr="Besm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4BD54-BF06-4E6D-BCE5-F0F0EF03CA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51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51172-C0D9-FC89-30EF-A9E5533C2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2" y="167951"/>
            <a:ext cx="7781731" cy="6148874"/>
          </a:xfrm>
        </p:spPr>
      </p:pic>
    </p:spTree>
    <p:extLst>
      <p:ext uri="{BB962C8B-B14F-4D97-AF65-F5344CB8AC3E}">
        <p14:creationId xmlns:p14="http://schemas.microsoft.com/office/powerpoint/2010/main" val="179412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8959-9CC2-429E-9C42-6D60EDD3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276A91-1ABE-4664-A7CC-C1C403DE0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7"/>
            <a:ext cx="9144000" cy="686151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C1D0F-27E4-4D2A-9A0D-7501DC97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4BD54-BF06-4E6D-BCE5-F0F0EF03CA77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762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ED59-D247-DCE8-8A23-418D4A84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 fly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FEBD7-A3C9-9616-380A-A49133266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737361"/>
            <a:ext cx="7543801" cy="4131733"/>
          </a:xfrm>
        </p:spPr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major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papatasi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Duboseqi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West Africa) 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salehi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&amp;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bergeroti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tropica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sergenti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(primary)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Ph. 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arahica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guggisbergi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longicuspis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occasionally in mixed foci)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24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79440-A52F-1494-2E3A-69DF59DA5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2" y="2956956"/>
            <a:ext cx="7521677" cy="3453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7E64EF-2677-0EC4-ECE3-1C4A5B1CD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2" y="118754"/>
            <a:ext cx="7521677" cy="2918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2FF06-759E-B8CC-0AB3-C2A246D523C6}"/>
              </a:ext>
            </a:extLst>
          </p:cNvPr>
          <p:cNvSpPr txBox="1"/>
          <p:nvPr/>
        </p:nvSpPr>
        <p:spPr>
          <a:xfrm>
            <a:off x="2054942" y="5919019"/>
            <a:ext cx="440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Phlebotomus</a:t>
            </a:r>
            <a:r>
              <a:rPr lang="en-US" b="1" dirty="0">
                <a:solidFill>
                  <a:srgbClr val="C00000"/>
                </a:solidFill>
              </a:rPr>
              <a:t> spp.</a:t>
            </a:r>
          </a:p>
        </p:txBody>
      </p:sp>
    </p:spTree>
    <p:extLst>
      <p:ext uri="{BB962C8B-B14F-4D97-AF65-F5344CB8AC3E}">
        <p14:creationId xmlns:p14="http://schemas.microsoft.com/office/powerpoint/2010/main" val="837772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2C028B-AE0E-81BF-7AEF-60A5CD34E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3" y="550507"/>
            <a:ext cx="7576457" cy="5318482"/>
          </a:xfrm>
        </p:spPr>
      </p:pic>
    </p:spTree>
    <p:extLst>
      <p:ext uri="{BB962C8B-B14F-4D97-AF65-F5344CB8AC3E}">
        <p14:creationId xmlns:p14="http://schemas.microsoft.com/office/powerpoint/2010/main" val="345357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1D17C-3DD8-F3B1-F66D-BFBBE76D7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Sandfly breeding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6C816-D67B-B92D-9C5D-687FE5FEE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Organic materials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Wet dwellings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Darkness</a:t>
            </a:r>
            <a:endParaRPr lang="fa-IR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Cold places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Short flight range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Occurs in </a:t>
            </a:r>
            <a:r>
              <a:rPr lang="en-US" b="1" dirty="0">
                <a:solidFill>
                  <a:srgbClr val="FF0000"/>
                </a:solidFill>
              </a:rPr>
              <a:t>clusters-</a:t>
            </a:r>
            <a:r>
              <a:rPr lang="en-US" dirty="0"/>
              <a:t>suitable environmental conditions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6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E476-75FE-3BDF-6D17-1D408002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16E49D-A58A-791C-C930-D07F9A30C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286604"/>
            <a:ext cx="4511039" cy="5582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9C56F-ABA0-9208-3863-C4591B2FC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839" y="361216"/>
            <a:ext cx="3642361" cy="5374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E488FF-B732-FAC1-3BDE-6AB386AE5981}"/>
              </a:ext>
            </a:extLst>
          </p:cNvPr>
          <p:cNvSpPr txBox="1"/>
          <p:nvPr/>
        </p:nvSpPr>
        <p:spPr>
          <a:xfrm>
            <a:off x="2192594" y="5574268"/>
            <a:ext cx="135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Viannia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DC906-87CE-D50F-E9CB-7FB5875AF7B8}"/>
              </a:ext>
            </a:extLst>
          </p:cNvPr>
          <p:cNvSpPr txBox="1"/>
          <p:nvPr/>
        </p:nvSpPr>
        <p:spPr>
          <a:xfrm>
            <a:off x="3458988" y="5594555"/>
            <a:ext cx="135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Leishmania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160FE-48D0-D51D-101E-B11AFD614B13}"/>
              </a:ext>
            </a:extLst>
          </p:cNvPr>
          <p:cNvSpPr txBox="1"/>
          <p:nvPr/>
        </p:nvSpPr>
        <p:spPr>
          <a:xfrm>
            <a:off x="5692877" y="3991897"/>
            <a:ext cx="239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Phlebotomus </a:t>
            </a:r>
            <a:r>
              <a:rPr lang="en-US" b="1" i="1" dirty="0" err="1">
                <a:solidFill>
                  <a:srgbClr val="C00000"/>
                </a:solidFill>
              </a:rPr>
              <a:t>spp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49A961-61C3-6249-8A71-EEE1DBF24D27}"/>
              </a:ext>
            </a:extLst>
          </p:cNvPr>
          <p:cNvSpPr txBox="1"/>
          <p:nvPr/>
        </p:nvSpPr>
        <p:spPr>
          <a:xfrm>
            <a:off x="5860026" y="5735649"/>
            <a:ext cx="220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Lutzomyia </a:t>
            </a:r>
            <a:r>
              <a:rPr lang="en-US" b="1" i="1" dirty="0" err="1">
                <a:solidFill>
                  <a:srgbClr val="C00000"/>
                </a:solidFill>
              </a:rPr>
              <a:t>spp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6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ED59-D247-DCE8-8A23-418D4A84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and Reservoir hosts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FEBD7-A3C9-9616-380A-A49133266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major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zoonotic transmission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gerbils to human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Rhombomys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spp.,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Meriones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spp.,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Tartara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Nozokia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spp., and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sommomys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spp.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tropica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anthroponotic transmission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05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4BD54-BF06-4E6D-BCE5-F0F0EF03CA77}" type="slidenum">
              <a:rPr lang="en-US" smtClean="0"/>
              <a:t>18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4419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8497E9-268F-44D3-9BB7-55ECFD886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-990601"/>
            <a:ext cx="4703805" cy="4419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1E350-77A5-49BC-B40D-63BBCD4765A0}"/>
              </a:ext>
            </a:extLst>
          </p:cNvPr>
          <p:cNvSpPr txBox="1"/>
          <p:nvPr/>
        </p:nvSpPr>
        <p:spPr>
          <a:xfrm>
            <a:off x="4572000" y="990600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Meriones</a:t>
            </a:r>
            <a:endParaRPr lang="en-US" sz="28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DFA82-7812-4823-9B02-D0A7E3DFA7C0}"/>
              </a:ext>
            </a:extLst>
          </p:cNvPr>
          <p:cNvSpPr txBox="1"/>
          <p:nvPr/>
        </p:nvSpPr>
        <p:spPr>
          <a:xfrm>
            <a:off x="152400" y="33528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E59A6-086F-4D39-8239-C75891DD524D}"/>
              </a:ext>
            </a:extLst>
          </p:cNvPr>
          <p:cNvSpPr txBox="1"/>
          <p:nvPr/>
        </p:nvSpPr>
        <p:spPr>
          <a:xfrm>
            <a:off x="304800" y="27432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Rhombomys</a:t>
            </a:r>
            <a:endParaRPr lang="en-US" sz="28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61CE5-3518-4224-AA74-CBC739411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29000"/>
            <a:ext cx="4495800" cy="2590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853192-D704-44A8-AB3E-EE55D352375E}"/>
              </a:ext>
            </a:extLst>
          </p:cNvPr>
          <p:cNvSpPr txBox="1"/>
          <p:nvPr/>
        </p:nvSpPr>
        <p:spPr>
          <a:xfrm>
            <a:off x="4800600" y="3962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Tatera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845AB5-2982-4E28-AB43-43C48A053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1"/>
            <a:ext cx="4419600" cy="26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2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ED59-D247-DCE8-8A23-418D4A84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3351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and climatic RFs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FEBD7-A3C9-9616-380A-A49133266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major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rural dry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desert-like, steppe regions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population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to gerbils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tropica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urban areas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particularly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poor waste management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crowding and poor housing conditions</a:t>
            </a:r>
          </a:p>
        </p:txBody>
      </p:sp>
    </p:spTree>
    <p:extLst>
      <p:ext uri="{BB962C8B-B14F-4D97-AF65-F5344CB8AC3E}">
        <p14:creationId xmlns:p14="http://schemas.microsoft.com/office/powerpoint/2010/main" val="1598331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73B46-F237-9CE9-3DEE-4631B10A6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34CB-75B8-418C-DE40-3D09DC86B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08758"/>
            <a:ext cx="7543800" cy="40163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Comparative demographic, clinical, and risk profiles in </a:t>
            </a:r>
            <a:r>
              <a:rPr lang="en-US" sz="3600" b="1" i="1" dirty="0">
                <a:solidFill>
                  <a:srgbClr val="C00000"/>
                </a:solidFill>
              </a:rPr>
              <a:t>Leishmania major</a:t>
            </a:r>
            <a:r>
              <a:rPr lang="en-US" sz="3600" b="1" dirty="0">
                <a:solidFill>
                  <a:srgbClr val="C00000"/>
                </a:solidFill>
              </a:rPr>
              <a:t> and </a:t>
            </a:r>
            <a:r>
              <a:rPr lang="en-US" sz="3600" b="1" i="1" dirty="0">
                <a:solidFill>
                  <a:srgbClr val="C00000"/>
                </a:solidFill>
              </a:rPr>
              <a:t>Leishmania </a:t>
            </a:r>
            <a:r>
              <a:rPr lang="en-US" sz="3600" b="1" i="1" dirty="0" err="1">
                <a:solidFill>
                  <a:srgbClr val="C00000"/>
                </a:solidFill>
              </a:rPr>
              <a:t>tropica</a:t>
            </a:r>
            <a:r>
              <a:rPr lang="en-US" sz="3600" b="1" dirty="0">
                <a:solidFill>
                  <a:srgbClr val="C00000"/>
                </a:solidFill>
              </a:rPr>
              <a:t> infections</a:t>
            </a:r>
            <a:endParaRPr lang="en-US" sz="3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37029-AAE8-4203-B953-961F9C78B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400" b="1" cap="none" dirty="0" err="1"/>
              <a:t>Iraj</a:t>
            </a:r>
            <a:r>
              <a:rPr lang="en-US" sz="2400" b="1" cap="none" dirty="0"/>
              <a:t> Sharifi, PhD</a:t>
            </a:r>
            <a:br>
              <a:rPr lang="en-US" sz="2400" b="1" cap="none" dirty="0"/>
            </a:br>
            <a:r>
              <a:rPr lang="en-US" sz="2400" b="1" cap="none" dirty="0"/>
              <a:t>Leishmaniasis Research Center, KMU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11475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ED59-D247-DCE8-8A23-418D4A84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3351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characteristics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FEBD7-A3C9-9616-380A-A49133266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major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ZCL,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ulcerating lesions, lesions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inflamed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heal faster </a:t>
            </a:r>
            <a:endParaRPr lang="fa-I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tropica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ACL,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course,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inflamed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potential for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relapse</a:t>
            </a:r>
          </a:p>
        </p:txBody>
      </p:sp>
      <p:pic>
        <p:nvPicPr>
          <p:cNvPr id="35844" name="Picture 4" descr="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420" y="3183609"/>
            <a:ext cx="2501042" cy="2966664"/>
          </a:xfrm>
          <a:prstGeom prst="rect">
            <a:avLst/>
          </a:prstGeom>
          <a:noFill/>
          <a:ln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0BFA25-348E-3BFD-09DA-223F78A74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01" y="3183610"/>
            <a:ext cx="2501043" cy="2966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68FEA-8FF9-7F24-D24B-9AF6C5508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044" y="3183610"/>
            <a:ext cx="2221082" cy="2966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DDF69F-A145-EAE1-02AB-CF01E94B70EC}"/>
              </a:ext>
            </a:extLst>
          </p:cNvPr>
          <p:cNvSpPr txBox="1"/>
          <p:nvPr/>
        </p:nvSpPr>
        <p:spPr>
          <a:xfrm>
            <a:off x="1056904" y="5783283"/>
            <a:ext cx="186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L. major </a:t>
            </a:r>
            <a:r>
              <a:rPr lang="en-US" b="1" dirty="0">
                <a:solidFill>
                  <a:srgbClr val="002060"/>
                </a:solidFill>
              </a:rPr>
              <a:t>lesion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31441-3F52-7751-F8B4-F7376CE68752}"/>
              </a:ext>
            </a:extLst>
          </p:cNvPr>
          <p:cNvSpPr txBox="1"/>
          <p:nvPr/>
        </p:nvSpPr>
        <p:spPr>
          <a:xfrm>
            <a:off x="5106390" y="5783283"/>
            <a:ext cx="195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L. tropica </a:t>
            </a:r>
            <a:r>
              <a:rPr lang="en-US" b="1" dirty="0">
                <a:solidFill>
                  <a:srgbClr val="002060"/>
                </a:solidFill>
              </a:rPr>
              <a:t>lesions</a:t>
            </a:r>
          </a:p>
        </p:txBody>
      </p:sp>
    </p:spTree>
    <p:extLst>
      <p:ext uri="{BB962C8B-B14F-4D97-AF65-F5344CB8AC3E}">
        <p14:creationId xmlns:p14="http://schemas.microsoft.com/office/powerpoint/2010/main" val="310583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3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>
          <a:xfrm>
            <a:off x="762000" y="685800"/>
            <a:ext cx="7162800" cy="5191125"/>
          </a:xfrm>
          <a:noFill/>
          <a:ln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332-BFE6-4CCA-8680-B6991F351E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93BDC-014F-563F-18E3-D456B8CBBD71}"/>
              </a:ext>
            </a:extLst>
          </p:cNvPr>
          <p:cNvSpPr txBox="1"/>
          <p:nvPr/>
        </p:nvSpPr>
        <p:spPr>
          <a:xfrm>
            <a:off x="762000" y="5968181"/>
            <a:ext cx="815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Leishmania major</a:t>
            </a:r>
            <a:r>
              <a:rPr lang="en-US" sz="2000" b="1" dirty="0">
                <a:solidFill>
                  <a:srgbClr val="C00000"/>
                </a:solidFill>
              </a:rPr>
              <a:t>, few but larger in skin lesions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1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5A9EB8-B322-C248-31CA-0146AA215A0A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8" y="648929"/>
            <a:ext cx="7698658" cy="499478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4EE4C-41D3-F72D-83DC-2CEC659ABD81}"/>
              </a:ext>
            </a:extLst>
          </p:cNvPr>
          <p:cNvSpPr txBox="1"/>
          <p:nvPr/>
        </p:nvSpPr>
        <p:spPr>
          <a:xfrm>
            <a:off x="776748" y="5643716"/>
            <a:ext cx="769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Leishmania tropica </a:t>
            </a:r>
            <a:r>
              <a:rPr lang="en-US" b="1" dirty="0">
                <a:solidFill>
                  <a:srgbClr val="C00000"/>
                </a:solidFill>
              </a:rPr>
              <a:t>amastigotes, numerous but smaller in skin lesions </a:t>
            </a:r>
          </a:p>
        </p:txBody>
      </p:sp>
    </p:spTree>
    <p:extLst>
      <p:ext uri="{BB962C8B-B14F-4D97-AF65-F5344CB8AC3E}">
        <p14:creationId xmlns:p14="http://schemas.microsoft.com/office/powerpoint/2010/main" val="478793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3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563" y="317241"/>
            <a:ext cx="8612155" cy="444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4800600"/>
            <a:ext cx="8229600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Histopathology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Leishmaniasis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recidivans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lesion showing typical granulomatous in filtrate composed of various inflammatory cells including lymphocytes and multinucleate giant cell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(arrow) with no amastigotes.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9922" name="AutoShape 2"/>
          <p:cNvCxnSpPr>
            <a:cxnSpLocks noChangeShapeType="1"/>
          </p:cNvCxnSpPr>
          <p:nvPr/>
        </p:nvCxnSpPr>
        <p:spPr bwMode="auto">
          <a:xfrm>
            <a:off x="5486400" y="1219200"/>
            <a:ext cx="252412" cy="1222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4BD54-BF06-4E6D-BCE5-F0F0EF03CA77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E0604-63D8-B91C-9661-55267C57CE72}"/>
              </a:ext>
            </a:extLst>
          </p:cNvPr>
          <p:cNvSpPr txBox="1"/>
          <p:nvPr/>
        </p:nvSpPr>
        <p:spPr>
          <a:xfrm>
            <a:off x="1447800" y="57912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Lupoid leishmaniasis = Leishmaniasis </a:t>
            </a:r>
            <a:r>
              <a:rPr lang="en-US" b="1" dirty="0" err="1">
                <a:solidFill>
                  <a:srgbClr val="FF0000"/>
                </a:solidFill>
              </a:rPr>
              <a:t>recidivans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8441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34BD5-CBB4-BA8D-71DB-906BCF771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CD45-76B8-634E-0105-B7217761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3351"/>
            <a:ext cx="7543800" cy="145075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Immunological genetic susceptibility RFs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70F2-5C95-DBDB-322D-7AAB1B7B7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724108"/>
            <a:ext cx="7543801" cy="4144986"/>
          </a:xfrm>
        </p:spPr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major,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weakened immune systems (malnourished and immunocompromised)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confers immunity 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tropica,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persistent infection with potential for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 cutaneous lesion(some strains-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 heterogeneous)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Visceral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 in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immunodeficient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individuals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leishmaniasis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recidivans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(lupoid leishmaniasis)</a:t>
            </a:r>
          </a:p>
        </p:txBody>
      </p:sp>
    </p:spTree>
    <p:extLst>
      <p:ext uri="{BB962C8B-B14F-4D97-AF65-F5344CB8AC3E}">
        <p14:creationId xmlns:p14="http://schemas.microsoft.com/office/powerpoint/2010/main" val="614587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3CF19-4DE9-9BD8-FA6D-AA39FFB0F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656E2-9677-C922-C063-5AB169BE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3351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Socioeconomic and behavioral RFs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179A8-4CB5-73C0-1AE8-6A7D747D9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major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prevalent in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lower-income, rural communities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more often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lose to animal reservoirs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tropica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prevalent in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crowded urban environments with poor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87760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F925B-0510-70A5-5EC4-D757DB3D0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6C66-492B-017D-D05C-D2706FD72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3351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spread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F8214-952D-80AF-6C5E-35BF2B519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major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movement of rodents and vectors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(deforestation, desertification, agricultural expansion)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tropica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migration of human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population displacement, urbanization, conflicts</a:t>
            </a:r>
          </a:p>
        </p:txBody>
      </p:sp>
    </p:spTree>
    <p:extLst>
      <p:ext uri="{BB962C8B-B14F-4D97-AF65-F5344CB8AC3E}">
        <p14:creationId xmlns:p14="http://schemas.microsoft.com/office/powerpoint/2010/main" val="1145734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2BB53-CEB2-3C53-A5FC-E5E5D521F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7F195-9A48-DDEA-F0F7-8FE2BB125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3351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Human-mediated migration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A3A36-3021-0FE8-833F-654FDF22C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major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spread from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rural to urban by laborers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healthcare &amp; occupation purposes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personnel, nomads, agricultural workers may introduce infections to new areas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tropica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 through migration, in particular in response to war, political instability, overcrowding , refugees and mass displacement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outbreak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Movements from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endemic to non-endemic areas and vice versa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Courier New" panose="02070309020205020404" pitchFamily="49" charset="0"/>
              <a:buChar char="o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1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F7B64-80BA-C64F-05E6-E6BC334A1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B7400-3CE0-012D-CEEC-D52806D3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3351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and climatic influence on migration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BA015-F8A5-5D9A-B07A-4F7E8ADA1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39" y="1724108"/>
            <a:ext cx="7543801" cy="4023360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major,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expansion is linked to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changing ecosystem that support rodent populations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 , land-use changes and irrigation projects-increase range of sandfly vectors and reservoir hosts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change-rising temp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altered rainfall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 push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major –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 new regions (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major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exclusion&amp;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tropica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persistence/widely spread in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l">
              <a:buNone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tropica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Spread is closely associated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human infrastructure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Housing conditions , waste management, and urbanization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Movement plays critical role in its spread (than climate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, spread through trade to non-endemic countries</a:t>
            </a:r>
          </a:p>
          <a:p>
            <a:pPr algn="l">
              <a:buFont typeface="Courier New" panose="02070309020205020404" pitchFamily="49" charset="0"/>
              <a:buChar char="o"/>
            </a:pP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188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2589F-99F3-3B4D-2EEF-B1574B96D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B748A-E163-7B36-32D3-A2C9CB51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3351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Drought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675D5-2B2F-1854-F9FD-BF7172FF3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droughts reduce rodents and limit spread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Post-drought conditions lead to rodent population booms</a:t>
            </a:r>
          </a:p>
          <a:p>
            <a:pPr algn="l">
              <a:buFont typeface="Courier New" panose="02070309020205020404" pitchFamily="49" charset="0"/>
              <a:buChar char="o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Courier New" panose="02070309020205020404" pitchFamily="49" charset="0"/>
              <a:buChar char="o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4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812520-7AB7-E118-DF92-35B7BEE66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2" y="0"/>
            <a:ext cx="8259096" cy="571254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2C0803-F05E-0093-19BB-C008EED196BE}"/>
              </a:ext>
            </a:extLst>
          </p:cNvPr>
          <p:cNvSpPr txBox="1"/>
          <p:nvPr/>
        </p:nvSpPr>
        <p:spPr>
          <a:xfrm>
            <a:off x="378541" y="5792552"/>
            <a:ext cx="8259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Overview of the 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Leishmania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genus, subgenus and species complex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8370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77E46-095B-1100-AAE1-847F8CD61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72E00-73D1-10B6-89F3-43A49F5BB6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949450"/>
            <a:ext cx="7543800" cy="4024313"/>
          </a:xfrm>
        </p:spPr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Courier New" panose="02070309020205020404" pitchFamily="49" charset="0"/>
              <a:buChar char="o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8A4990-A501-3A13-5C87-FD0D40AEF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78299"/>
              </p:ext>
            </p:extLst>
          </p:nvPr>
        </p:nvGraphicFramePr>
        <p:xfrm>
          <a:off x="0" y="599768"/>
          <a:ext cx="9144000" cy="558539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660671">
                  <a:extLst>
                    <a:ext uri="{9D8B030D-6E8A-4147-A177-3AD203B41FA5}">
                      <a16:colId xmlns:a16="http://schemas.microsoft.com/office/drawing/2014/main" val="1373446440"/>
                    </a:ext>
                  </a:extLst>
                </a:gridCol>
                <a:gridCol w="3558602">
                  <a:extLst>
                    <a:ext uri="{9D8B030D-6E8A-4147-A177-3AD203B41FA5}">
                      <a16:colId xmlns:a16="http://schemas.microsoft.com/office/drawing/2014/main" val="338254109"/>
                    </a:ext>
                  </a:extLst>
                </a:gridCol>
                <a:gridCol w="2790482">
                  <a:extLst>
                    <a:ext uri="{9D8B030D-6E8A-4147-A177-3AD203B41FA5}">
                      <a16:colId xmlns:a16="http://schemas.microsoft.com/office/drawing/2014/main" val="996955126"/>
                    </a:ext>
                  </a:extLst>
                </a:gridCol>
                <a:gridCol w="134245">
                  <a:extLst>
                    <a:ext uri="{9D8B030D-6E8A-4147-A177-3AD203B41FA5}">
                      <a16:colId xmlns:a16="http://schemas.microsoft.com/office/drawing/2014/main" val="3511453501"/>
                    </a:ext>
                  </a:extLst>
                </a:gridCol>
              </a:tblGrid>
              <a:tr h="147328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</a:rPr>
                        <a:t>Comparative demographic characteristics of </a:t>
                      </a:r>
                      <a:r>
                        <a:rPr lang="en-US" sz="2400" i="1" kern="100" dirty="0">
                          <a:solidFill>
                            <a:srgbClr val="C00000"/>
                          </a:solidFill>
                          <a:effectLst/>
                        </a:rPr>
                        <a:t>L. major 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</a:rPr>
                        <a:t>vs. </a:t>
                      </a:r>
                      <a:r>
                        <a:rPr lang="en-US" sz="2400" i="1" kern="100" dirty="0">
                          <a:solidFill>
                            <a:srgbClr val="C00000"/>
                          </a:solidFill>
                          <a:effectLst/>
                        </a:rPr>
                        <a:t>L. tropica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US" sz="14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749291"/>
                  </a:ext>
                </a:extLst>
              </a:tr>
              <a:tr h="826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Characteristics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i="1" kern="100" dirty="0">
                          <a:solidFill>
                            <a:srgbClr val="FF0000"/>
                          </a:solidFill>
                          <a:effectLst/>
                        </a:rPr>
                        <a:t>L. major  </a:t>
                      </a:r>
                      <a:endParaRPr lang="en-US" sz="1400" b="1" i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i="1" kern="100" dirty="0">
                          <a:solidFill>
                            <a:srgbClr val="FF0000"/>
                          </a:solidFill>
                          <a:effectLst/>
                        </a:rPr>
                        <a:t>L. tropica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7015096"/>
                  </a:ext>
                </a:extLst>
              </a:tr>
              <a:tr h="8852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Geographical distribution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Middle East, Central Asia, North Africa, parts of Sub-Saharan Africa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Middle East, Central Asia, North Africa, Afghanistan, Iran, India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696452"/>
                  </a:ext>
                </a:extLst>
              </a:tr>
              <a:tr h="969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Age distribution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Younger individuals</a:t>
                      </a:r>
                      <a:r>
                        <a:rPr lang="en-US" sz="1400" kern="100" dirty="0">
                          <a:effectLst/>
                        </a:rPr>
                        <a:t>, particularly children in rural areas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All age groups</a:t>
                      </a:r>
                      <a:r>
                        <a:rPr lang="en-US" sz="1400" kern="100" dirty="0">
                          <a:effectLst/>
                        </a:rPr>
                        <a:t>, often older children and adults in urban settlings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3357212"/>
                  </a:ext>
                </a:extLst>
              </a:tr>
              <a:tr h="2823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Gender distribution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Slight </a:t>
                      </a: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male preference</a:t>
                      </a:r>
                      <a:endParaRPr lang="en-US" sz="1400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Male</a:t>
                      </a:r>
                      <a:r>
                        <a:rPr lang="en-US" sz="1400" kern="100" dirty="0">
                          <a:effectLst/>
                        </a:rPr>
                        <a:t> predominance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98093187"/>
                  </a:ext>
                </a:extLst>
              </a:tr>
              <a:tr h="583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Natural habitats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Rural environments, semi-arid areas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Urban and peri-urban settings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1216113"/>
                  </a:ext>
                </a:extLst>
              </a:tr>
              <a:tr h="2823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Incidence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Seasonal peak </a:t>
                      </a:r>
                      <a:r>
                        <a:rPr lang="en-US" sz="1400" kern="100" dirty="0">
                          <a:effectLst/>
                        </a:rPr>
                        <a:t>during cold weather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All year round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1782439"/>
                  </a:ext>
                </a:extLst>
              </a:tr>
              <a:tr h="2823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Lab animal 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BALB/c mice</a:t>
                      </a:r>
                      <a:endParaRPr lang="en-US" sz="1400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None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890927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9D43AB-D7CF-2F8C-CF3B-066E2C5BAEC8}"/>
              </a:ext>
            </a:extLst>
          </p:cNvPr>
          <p:cNvSpPr txBox="1"/>
          <p:nvPr/>
        </p:nvSpPr>
        <p:spPr>
          <a:xfrm>
            <a:off x="3191069" y="4208106"/>
            <a:ext cx="2015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Overall includes  ~80% global cases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FFDD0-89B9-CE2F-322B-4A9239523ECD}"/>
              </a:ext>
            </a:extLst>
          </p:cNvPr>
          <p:cNvSpPr txBox="1"/>
          <p:nvPr/>
        </p:nvSpPr>
        <p:spPr>
          <a:xfrm>
            <a:off x="6531429" y="4357396"/>
            <a:ext cx="171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~20%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1DEAF-41A0-9924-9B08-A238B9DC6626}"/>
              </a:ext>
            </a:extLst>
          </p:cNvPr>
          <p:cNvSpPr txBox="1"/>
          <p:nvPr/>
        </p:nvSpPr>
        <p:spPr>
          <a:xfrm>
            <a:off x="6330820" y="5391073"/>
            <a:ext cx="2425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Medium/large size cities</a:t>
            </a:r>
          </a:p>
        </p:txBody>
      </p:sp>
    </p:spTree>
    <p:extLst>
      <p:ext uri="{BB962C8B-B14F-4D97-AF65-F5344CB8AC3E}">
        <p14:creationId xmlns:p14="http://schemas.microsoft.com/office/powerpoint/2010/main" val="60018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1CFD0-CFCD-FD83-5651-6389EBFE7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32AFC8-B88E-F4E0-1288-326F0B1E6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104025"/>
              </p:ext>
            </p:extLst>
          </p:nvPr>
        </p:nvGraphicFramePr>
        <p:xfrm>
          <a:off x="1" y="-1"/>
          <a:ext cx="9144000" cy="631037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658361">
                  <a:extLst>
                    <a:ext uri="{9D8B030D-6E8A-4147-A177-3AD203B41FA5}">
                      <a16:colId xmlns:a16="http://schemas.microsoft.com/office/drawing/2014/main" val="4173786056"/>
                    </a:ext>
                  </a:extLst>
                </a:gridCol>
                <a:gridCol w="3555516">
                  <a:extLst>
                    <a:ext uri="{9D8B030D-6E8A-4147-A177-3AD203B41FA5}">
                      <a16:colId xmlns:a16="http://schemas.microsoft.com/office/drawing/2014/main" val="791500722"/>
                    </a:ext>
                  </a:extLst>
                </a:gridCol>
                <a:gridCol w="2788059">
                  <a:extLst>
                    <a:ext uri="{9D8B030D-6E8A-4147-A177-3AD203B41FA5}">
                      <a16:colId xmlns:a16="http://schemas.microsoft.com/office/drawing/2014/main" val="2546986585"/>
                    </a:ext>
                  </a:extLst>
                </a:gridCol>
                <a:gridCol w="142064">
                  <a:extLst>
                    <a:ext uri="{9D8B030D-6E8A-4147-A177-3AD203B41FA5}">
                      <a16:colId xmlns:a16="http://schemas.microsoft.com/office/drawing/2014/main" val="3082477398"/>
                    </a:ext>
                  </a:extLst>
                </a:gridCol>
              </a:tblGrid>
              <a:tr h="886409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Comparative clinical profile of </a:t>
                      </a:r>
                      <a:r>
                        <a:rPr lang="en-US" sz="2400" i="1" kern="100" dirty="0">
                          <a:solidFill>
                            <a:srgbClr val="FF0000"/>
                          </a:solidFill>
                          <a:effectLst/>
                        </a:rPr>
                        <a:t>L. major </a:t>
                      </a: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vs. </a:t>
                      </a:r>
                      <a:r>
                        <a:rPr lang="en-US" sz="2400" i="1" kern="100" dirty="0">
                          <a:solidFill>
                            <a:srgbClr val="FF0000"/>
                          </a:solidFill>
                          <a:effectLst/>
                        </a:rPr>
                        <a:t>L. tropica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429612"/>
                  </a:ext>
                </a:extLst>
              </a:tr>
              <a:tr h="7431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Features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i="1" kern="100" dirty="0">
                          <a:effectLst/>
                        </a:rPr>
                        <a:t>L. major  </a:t>
                      </a:r>
                      <a:endParaRPr lang="en-US" sz="1400" b="1" i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i="1" kern="100" dirty="0">
                          <a:effectLst/>
                        </a:rPr>
                        <a:t>L. tropica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6315722"/>
                  </a:ext>
                </a:extLst>
              </a:tr>
              <a:tr h="4507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Incubation period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Shorter (2-4 weeks) 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Loger (several months, may persist for few years in cases with no treatment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9320565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Disease course 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Acute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Chronic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4346603"/>
                  </a:ext>
                </a:extLst>
              </a:tr>
              <a:tr h="5315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Healing time 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Often spontaneously (typically 2-6 months)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May persist for 6-12 months or longer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9572189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Lesion type 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Wet ulcerative 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Dry crusted or nodular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4716563"/>
                  </a:ext>
                </a:extLst>
              </a:tr>
              <a:tr h="5250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Scarring 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Common, leaves prominent atrophy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Common, less disfiguring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8467777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No. of lesions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Multiple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Usually single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2391006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Lesion Size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Larger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Smaller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5395549"/>
                  </a:ext>
                </a:extLst>
              </a:tr>
              <a:tr h="5315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Treatment approach 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Needs no treatment unless vital organs are involved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Must be treated since humans are reservoirs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6478297"/>
                  </a:ext>
                </a:extLst>
              </a:tr>
              <a:tr h="4199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Treatment resistance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Less frequent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Frequent failure and relapse (Leishmaniasis </a:t>
                      </a:r>
                      <a:r>
                        <a:rPr lang="en-US" sz="1400" kern="100" dirty="0" err="1">
                          <a:effectLst/>
                        </a:rPr>
                        <a:t>recidivans</a:t>
                      </a:r>
                      <a:r>
                        <a:rPr lang="en-US" sz="1400" kern="100" dirty="0">
                          <a:effectLst/>
                        </a:rPr>
                        <a:t>) 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6634601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Microbial coinfection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Frequent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Rare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6347987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Lymphadenopathy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Drug susceptibility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Less frequent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Fairly curable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More often (viscerotropic)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More resistant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263" marR="562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</a:rPr>
                        <a:t> </a:t>
                      </a:r>
                      <a:endParaRPr lang="en-US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259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3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AE105-2EE8-4AF3-4F6C-CC47C2788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9234BA-0580-DE0F-04AA-AF45637D9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414826"/>
              </p:ext>
            </p:extLst>
          </p:nvPr>
        </p:nvGraphicFramePr>
        <p:xfrm>
          <a:off x="0" y="0"/>
          <a:ext cx="9144000" cy="669613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032853">
                  <a:extLst>
                    <a:ext uri="{9D8B030D-6E8A-4147-A177-3AD203B41FA5}">
                      <a16:colId xmlns:a16="http://schemas.microsoft.com/office/drawing/2014/main" val="4155669998"/>
                    </a:ext>
                  </a:extLst>
                </a:gridCol>
                <a:gridCol w="4310828">
                  <a:extLst>
                    <a:ext uri="{9D8B030D-6E8A-4147-A177-3AD203B41FA5}">
                      <a16:colId xmlns:a16="http://schemas.microsoft.com/office/drawing/2014/main" val="1493925897"/>
                    </a:ext>
                  </a:extLst>
                </a:gridCol>
                <a:gridCol w="2634675">
                  <a:extLst>
                    <a:ext uri="{9D8B030D-6E8A-4147-A177-3AD203B41FA5}">
                      <a16:colId xmlns:a16="http://schemas.microsoft.com/office/drawing/2014/main" val="3567633955"/>
                    </a:ext>
                  </a:extLst>
                </a:gridCol>
                <a:gridCol w="165644">
                  <a:extLst>
                    <a:ext uri="{9D8B030D-6E8A-4147-A177-3AD203B41FA5}">
                      <a16:colId xmlns:a16="http://schemas.microsoft.com/office/drawing/2014/main" val="3019789835"/>
                    </a:ext>
                  </a:extLst>
                </a:gridCol>
              </a:tblGrid>
              <a:tr h="497020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</a:rPr>
                        <a:t>Comparative control strategies for </a:t>
                      </a:r>
                      <a:r>
                        <a:rPr lang="en-US" sz="2400" b="1" i="1" kern="100" dirty="0">
                          <a:solidFill>
                            <a:srgbClr val="C00000"/>
                          </a:solidFill>
                          <a:effectLst/>
                        </a:rPr>
                        <a:t>L. major </a:t>
                      </a: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</a:rPr>
                        <a:t>vs. </a:t>
                      </a:r>
                      <a:r>
                        <a:rPr lang="en-US" sz="2400" b="1" i="1" kern="100" dirty="0">
                          <a:solidFill>
                            <a:srgbClr val="C00000"/>
                          </a:solidFill>
                          <a:effectLst/>
                        </a:rPr>
                        <a:t>L. tropica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US" sz="2400" b="1" i="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763534"/>
                  </a:ext>
                </a:extLst>
              </a:tr>
              <a:tr h="4458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Measure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i="1" kern="100" dirty="0">
                          <a:solidFill>
                            <a:srgbClr val="FF0000"/>
                          </a:solidFill>
                          <a:effectLst/>
                        </a:rPr>
                        <a:t>L. major  </a:t>
                      </a:r>
                      <a:endParaRPr lang="en-US" sz="2000" i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i="1" kern="100" dirty="0">
                          <a:effectLst/>
                        </a:rPr>
                        <a:t>L. tropica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i="1" kern="100" dirty="0">
                          <a:effectLst/>
                        </a:rPr>
                        <a:t> </a:t>
                      </a:r>
                      <a:endParaRPr lang="en-US" sz="2000" i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8314721"/>
                  </a:ext>
                </a:extLst>
              </a:tr>
              <a:tr h="9133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Personal protection 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Repellents (DEET)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Insecticide-treated Bed nets 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Full clothing coverage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Installing screens in front of doors and windows</a:t>
                      </a: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effectLst/>
                        </a:rPr>
                        <a:t>Similar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effectLst/>
                        </a:rPr>
                        <a:t>Similar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effectLst/>
                        </a:rPr>
                        <a:t>Similar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effectLst/>
                        </a:rPr>
                        <a:t>Similar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237482"/>
                  </a:ext>
                </a:extLst>
              </a:tr>
              <a:tr h="6482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Vector control 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Outdoor residual spraying (IRS)</a:t>
                      </a: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Indoors &amp; outdoors</a:t>
                      </a: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3732633"/>
                  </a:ext>
                </a:extLst>
              </a:tr>
              <a:tr h="12085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Reservoir control 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Focus on gerbils</a:t>
                      </a:r>
                    </a:p>
                    <a:p>
                      <a:pPr marL="342900" lvl="0" indent="-342900" algn="l" rtl="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Early detection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Prompt treatment of vital organs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Habitat modification (removal of gerbil food sources)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Zinc phosphide poison application 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Focus </a:t>
                      </a:r>
                      <a:r>
                        <a:rPr lang="en-US" sz="1800" kern="100">
                          <a:effectLst/>
                        </a:rPr>
                        <a:t>on humans</a:t>
                      </a:r>
                      <a:endParaRPr lang="en-US" sz="1800" kern="100" dirty="0">
                        <a:effectLst/>
                      </a:endParaRPr>
                    </a:p>
                    <a:p>
                      <a:pPr marL="342900" lvl="0" indent="-342900" algn="l" rtl="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Early aggressive active detection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effectLst/>
                        </a:rPr>
                        <a:t>Prompt treatment of patients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4124522"/>
                  </a:ext>
                </a:extLst>
              </a:tr>
              <a:tr h="5608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Surveillance 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effectLst/>
                        </a:rPr>
                        <a:t>Active case detection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effectLst/>
                        </a:rPr>
                        <a:t>Passive case detection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effectLst/>
                        </a:rPr>
                        <a:t>Aggressive active case detection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effectLst/>
                        </a:rPr>
                        <a:t>Passive case detection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95" marR="3169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4311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118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EE2BE-7C65-A2D8-629F-2FE0A5CA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CL in Iran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C3035-A241-DF18-3AF6-F7E1540C4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3" y="1911048"/>
            <a:ext cx="7543801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ZCL (70-80%)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ACL (20-30%)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19/31 are endemic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1300 small and large foci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Annual reported cases 10-15 thousand</a:t>
            </a:r>
          </a:p>
        </p:txBody>
      </p:sp>
    </p:spTree>
    <p:extLst>
      <p:ext uri="{BB962C8B-B14F-4D97-AF65-F5344CB8AC3E}">
        <p14:creationId xmlns:p14="http://schemas.microsoft.com/office/powerpoint/2010/main" val="225112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7F2DE19-98A5-5715-9A50-5055E022FBF1}"/>
              </a:ext>
            </a:extLst>
          </p:cNvPr>
          <p:cNvGraphicFramePr>
            <a:graphicFrameLocks/>
          </p:cNvGraphicFramePr>
          <p:nvPr/>
        </p:nvGraphicFramePr>
        <p:xfrm>
          <a:off x="0" y="1631731"/>
          <a:ext cx="9144000" cy="359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2AA7294-2CE1-5E8F-C240-A4C6CE8C09D6}"/>
              </a:ext>
            </a:extLst>
          </p:cNvPr>
          <p:cNvSpPr txBox="1"/>
          <p:nvPr/>
        </p:nvSpPr>
        <p:spPr>
          <a:xfrm>
            <a:off x="811763" y="5094514"/>
            <a:ext cx="65127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CL incidence in Iran (47 years)</a:t>
            </a:r>
          </a:p>
        </p:txBody>
      </p:sp>
    </p:spTree>
    <p:extLst>
      <p:ext uri="{BB962C8B-B14F-4D97-AF65-F5344CB8AC3E}">
        <p14:creationId xmlns:p14="http://schemas.microsoft.com/office/powerpoint/2010/main" val="2691111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CL endemic provinces in Iran/100,000</a:t>
            </a:r>
          </a:p>
        </p:txBody>
      </p:sp>
      <p:pic>
        <p:nvPicPr>
          <p:cNvPr id="3" name="Content Placeholder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6" y="1737361"/>
            <a:ext cx="8126464" cy="405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93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DA8AF2-86F5-2F18-8313-977F0EDFC1C8}"/>
              </a:ext>
            </a:extLst>
          </p:cNvPr>
          <p:cNvGraphicFramePr>
            <a:graphicFrameLocks noGrp="1"/>
          </p:cNvGraphicFramePr>
          <p:nvPr/>
        </p:nvGraphicFramePr>
        <p:xfrm>
          <a:off x="0" y="587829"/>
          <a:ext cx="9121140" cy="5838904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891540">
                  <a:extLst>
                    <a:ext uri="{9D8B030D-6E8A-4147-A177-3AD203B41FA5}">
                      <a16:colId xmlns:a16="http://schemas.microsoft.com/office/drawing/2014/main" val="289614289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399143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7964773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96496397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82567356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2188375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51758256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3805823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7789223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45746363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28618873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67504453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11520696"/>
                    </a:ext>
                  </a:extLst>
                </a:gridCol>
              </a:tblGrid>
              <a:tr h="8214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Provinces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2013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2022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2023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Average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730666760"/>
                  </a:ext>
                </a:extLst>
              </a:tr>
              <a:tr h="363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Ilam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102.6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271.5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224.1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180.6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135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77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78.7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74.6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51.5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34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32.6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114.7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615965328"/>
                  </a:ext>
                </a:extLst>
              </a:tr>
              <a:tr h="1044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Fars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86.7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112.7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123.6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74.1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59.7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48.8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91.6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96.7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31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74.7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546276152"/>
                  </a:ext>
                </a:extLst>
              </a:tr>
              <a:tr h="363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Semnan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28.7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30.4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29.7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48.5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30.9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41.4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95.9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175.8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74.5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20.6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8.8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53.2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179743657"/>
                  </a:ext>
                </a:extLst>
              </a:tr>
              <a:tr h="363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Isfahan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60.3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59.7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38.1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28.1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22.9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68.3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59.1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53.6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67.1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25.7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31.5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46.8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64015539"/>
                  </a:ext>
                </a:extLst>
              </a:tr>
              <a:tr h="363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Golestan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32.9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36.2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43.6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51.4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33.3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75.7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60.9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33.9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21.3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30.5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28.4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40.7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3427150"/>
                  </a:ext>
                </a:extLst>
              </a:tr>
              <a:tr h="363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Khuzestan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19.2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80.5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60.4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34.9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31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29.7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20.7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36.1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31.3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15.3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9.1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33.5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91402864"/>
                  </a:ext>
                </a:extLst>
              </a:tr>
              <a:tr h="7148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Khorasan Razavi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63.9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53.3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42.7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40.5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34.5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26.4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23.4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15.4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19.3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22.3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22.4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33.1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205189041"/>
                  </a:ext>
                </a:extLst>
              </a:tr>
              <a:tr h="7148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Khorasan Shomali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50.7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55.5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31.1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22.6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24.8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35.5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38.2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41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34.5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707187786"/>
                  </a:ext>
                </a:extLst>
              </a:tr>
              <a:tr h="363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Yazd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27.3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33.2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41.8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26.9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16.4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36.6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21.4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32.3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44.1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36.8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31.5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07027860"/>
                  </a:ext>
                </a:extLst>
              </a:tr>
              <a:tr h="363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Kerman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41.6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32.4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25.9</a:t>
                      </a:r>
                      <a:endParaRPr lang="en-US" sz="14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25.8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23.8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22.2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17.1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13.6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14.9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13.1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10.1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21.9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8189553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D4DD801-CA15-25F1-6133-7D3683299DAA}"/>
              </a:ext>
            </a:extLst>
          </p:cNvPr>
          <p:cNvSpPr txBox="1"/>
          <p:nvPr/>
        </p:nvSpPr>
        <p:spPr>
          <a:xfrm>
            <a:off x="712519" y="308758"/>
            <a:ext cx="852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Number of cases/ 100,000 population (high incidence provinces), Iran</a:t>
            </a:r>
          </a:p>
        </p:txBody>
      </p:sp>
    </p:spTree>
    <p:extLst>
      <p:ext uri="{BB962C8B-B14F-4D97-AF65-F5344CB8AC3E}">
        <p14:creationId xmlns:p14="http://schemas.microsoft.com/office/powerpoint/2010/main" val="2910600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EFA7A-686E-C20A-7CBB-FDDD2643F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384CE0C-2662-624D-2078-2E768A943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803068"/>
              </p:ext>
            </p:extLst>
          </p:nvPr>
        </p:nvGraphicFramePr>
        <p:xfrm>
          <a:off x="0" y="584869"/>
          <a:ext cx="9144003" cy="57621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43133">
                  <a:extLst>
                    <a:ext uri="{9D8B030D-6E8A-4147-A177-3AD203B41FA5}">
                      <a16:colId xmlns:a16="http://schemas.microsoft.com/office/drawing/2014/main" val="2896142891"/>
                    </a:ext>
                  </a:extLst>
                </a:gridCol>
                <a:gridCol w="538161">
                  <a:extLst>
                    <a:ext uri="{9D8B030D-6E8A-4147-A177-3AD203B41FA5}">
                      <a16:colId xmlns:a16="http://schemas.microsoft.com/office/drawing/2014/main" val="173991437"/>
                    </a:ext>
                  </a:extLst>
                </a:gridCol>
                <a:gridCol w="687519">
                  <a:extLst>
                    <a:ext uri="{9D8B030D-6E8A-4147-A177-3AD203B41FA5}">
                      <a16:colId xmlns:a16="http://schemas.microsoft.com/office/drawing/2014/main" val="2279647738"/>
                    </a:ext>
                  </a:extLst>
                </a:gridCol>
                <a:gridCol w="687519">
                  <a:extLst>
                    <a:ext uri="{9D8B030D-6E8A-4147-A177-3AD203B41FA5}">
                      <a16:colId xmlns:a16="http://schemas.microsoft.com/office/drawing/2014/main" val="3964963971"/>
                    </a:ext>
                  </a:extLst>
                </a:gridCol>
                <a:gridCol w="687519">
                  <a:extLst>
                    <a:ext uri="{9D8B030D-6E8A-4147-A177-3AD203B41FA5}">
                      <a16:colId xmlns:a16="http://schemas.microsoft.com/office/drawing/2014/main" val="1825673560"/>
                    </a:ext>
                  </a:extLst>
                </a:gridCol>
                <a:gridCol w="687519">
                  <a:extLst>
                    <a:ext uri="{9D8B030D-6E8A-4147-A177-3AD203B41FA5}">
                      <a16:colId xmlns:a16="http://schemas.microsoft.com/office/drawing/2014/main" val="2521883752"/>
                    </a:ext>
                  </a:extLst>
                </a:gridCol>
                <a:gridCol w="687519">
                  <a:extLst>
                    <a:ext uri="{9D8B030D-6E8A-4147-A177-3AD203B41FA5}">
                      <a16:colId xmlns:a16="http://schemas.microsoft.com/office/drawing/2014/main" val="517582564"/>
                    </a:ext>
                  </a:extLst>
                </a:gridCol>
                <a:gridCol w="687519">
                  <a:extLst>
                    <a:ext uri="{9D8B030D-6E8A-4147-A177-3AD203B41FA5}">
                      <a16:colId xmlns:a16="http://schemas.microsoft.com/office/drawing/2014/main" val="2538058234"/>
                    </a:ext>
                  </a:extLst>
                </a:gridCol>
                <a:gridCol w="687519">
                  <a:extLst>
                    <a:ext uri="{9D8B030D-6E8A-4147-A177-3AD203B41FA5}">
                      <a16:colId xmlns:a16="http://schemas.microsoft.com/office/drawing/2014/main" val="3077892239"/>
                    </a:ext>
                  </a:extLst>
                </a:gridCol>
                <a:gridCol w="687519">
                  <a:extLst>
                    <a:ext uri="{9D8B030D-6E8A-4147-A177-3AD203B41FA5}">
                      <a16:colId xmlns:a16="http://schemas.microsoft.com/office/drawing/2014/main" val="2457463634"/>
                    </a:ext>
                  </a:extLst>
                </a:gridCol>
                <a:gridCol w="687519">
                  <a:extLst>
                    <a:ext uri="{9D8B030D-6E8A-4147-A177-3AD203B41FA5}">
                      <a16:colId xmlns:a16="http://schemas.microsoft.com/office/drawing/2014/main" val="3286188739"/>
                    </a:ext>
                  </a:extLst>
                </a:gridCol>
                <a:gridCol w="687519">
                  <a:extLst>
                    <a:ext uri="{9D8B030D-6E8A-4147-A177-3AD203B41FA5}">
                      <a16:colId xmlns:a16="http://schemas.microsoft.com/office/drawing/2014/main" val="2675044535"/>
                    </a:ext>
                  </a:extLst>
                </a:gridCol>
                <a:gridCol w="687519">
                  <a:extLst>
                    <a:ext uri="{9D8B030D-6E8A-4147-A177-3AD203B41FA5}">
                      <a16:colId xmlns:a16="http://schemas.microsoft.com/office/drawing/2014/main" val="3011520696"/>
                    </a:ext>
                  </a:extLst>
                </a:gridCol>
              </a:tblGrid>
              <a:tr h="6379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730666760"/>
                  </a:ext>
                </a:extLst>
              </a:tr>
              <a:tr h="324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Qom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25.7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965328"/>
                  </a:ext>
                </a:extLst>
              </a:tr>
              <a:tr h="6379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Sistan and Baluchestan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546276152"/>
                  </a:ext>
                </a:extLst>
              </a:tr>
              <a:tr h="324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Kermanshah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743657"/>
                  </a:ext>
                </a:extLst>
              </a:tr>
              <a:tr h="324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Lorestan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64015539"/>
                  </a:ext>
                </a:extLst>
              </a:tr>
              <a:tr h="324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Bushehr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7150"/>
                  </a:ext>
                </a:extLst>
              </a:tr>
              <a:tr h="9516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Kohkooliye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</a:t>
                      </a:r>
                    </a:p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Boyerahmad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91402864"/>
                  </a:ext>
                </a:extLst>
              </a:tr>
              <a:tr h="324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Hamedan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189041"/>
                  </a:ext>
                </a:extLst>
              </a:tr>
              <a:tr h="6379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Khorasan Jonoobi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707187786"/>
                  </a:ext>
                </a:extLst>
              </a:tr>
              <a:tr h="9516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Chahar Mahal and Bakhtiari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7860"/>
                  </a:ext>
                </a:extLst>
              </a:tr>
              <a:tr h="324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Hormozgan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8189553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840E913-2514-DF44-118C-F0118BE21EA4}"/>
              </a:ext>
            </a:extLst>
          </p:cNvPr>
          <p:cNvSpPr txBox="1"/>
          <p:nvPr/>
        </p:nvSpPr>
        <p:spPr>
          <a:xfrm>
            <a:off x="558140" y="215538"/>
            <a:ext cx="802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Number of cases/ 100,000 population (medium-range incidence provinces), Iran</a:t>
            </a:r>
          </a:p>
        </p:txBody>
      </p:sp>
    </p:spTree>
    <p:extLst>
      <p:ext uri="{BB962C8B-B14F-4D97-AF65-F5344CB8AC3E}">
        <p14:creationId xmlns:p14="http://schemas.microsoft.com/office/powerpoint/2010/main" val="1806171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1659D-3992-E7AE-1838-AE2297C81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B33EE53-94C9-6DCA-5803-29C356F369A0}"/>
              </a:ext>
            </a:extLst>
          </p:cNvPr>
          <p:cNvGraphicFramePr>
            <a:graphicFrameLocks noGrp="1"/>
          </p:cNvGraphicFramePr>
          <p:nvPr/>
        </p:nvGraphicFramePr>
        <p:xfrm>
          <a:off x="0" y="475861"/>
          <a:ext cx="9121140" cy="587114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69579">
                  <a:extLst>
                    <a:ext uri="{9D8B030D-6E8A-4147-A177-3AD203B41FA5}">
                      <a16:colId xmlns:a16="http://schemas.microsoft.com/office/drawing/2014/main" val="2896142891"/>
                    </a:ext>
                  </a:extLst>
                </a:gridCol>
                <a:gridCol w="607761">
                  <a:extLst>
                    <a:ext uri="{9D8B030D-6E8A-4147-A177-3AD203B41FA5}">
                      <a16:colId xmlns:a16="http://schemas.microsoft.com/office/drawing/2014/main" val="17399143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7964773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96496397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82567356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2188375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51758256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3805823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7789223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45746363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28618873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67504453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11520696"/>
                    </a:ext>
                  </a:extLst>
                </a:gridCol>
              </a:tblGrid>
              <a:tr h="7768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730666760"/>
                  </a:ext>
                </a:extLst>
              </a:tr>
              <a:tr h="3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Tehran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965328"/>
                  </a:ext>
                </a:extLst>
              </a:tr>
              <a:tr h="3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Markazi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546276152"/>
                  </a:ext>
                </a:extLst>
              </a:tr>
              <a:tr h="3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Alborz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743657"/>
                  </a:ext>
                </a:extLst>
              </a:tr>
              <a:tr h="7768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Mazandaran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64015539"/>
                  </a:ext>
                </a:extLst>
              </a:tr>
              <a:tr h="3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Ardabil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7150"/>
                  </a:ext>
                </a:extLst>
              </a:tr>
              <a:tr h="3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Ghazvin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91402864"/>
                  </a:ext>
                </a:extLst>
              </a:tr>
              <a:tr h="3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Kordestan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189041"/>
                  </a:ext>
                </a:extLst>
              </a:tr>
              <a:tr h="7768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Azerbaijan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707187786"/>
                  </a:ext>
                </a:extLst>
              </a:tr>
              <a:tr h="7768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Azerbaijan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7860"/>
                  </a:ext>
                </a:extLst>
              </a:tr>
              <a:tr h="3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Zanjan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8189553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6B2A1D9-04DC-4039-98FB-E81734EFFB09}"/>
              </a:ext>
            </a:extLst>
          </p:cNvPr>
          <p:cNvSpPr txBox="1"/>
          <p:nvPr/>
        </p:nvSpPr>
        <p:spPr>
          <a:xfrm>
            <a:off x="593766" y="119602"/>
            <a:ext cx="798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Number of cases/ 100,000 population (low-range incidence provinces), Iran</a:t>
            </a:r>
          </a:p>
        </p:txBody>
      </p:sp>
    </p:spTree>
    <p:extLst>
      <p:ext uri="{BB962C8B-B14F-4D97-AF65-F5344CB8AC3E}">
        <p14:creationId xmlns:p14="http://schemas.microsoft.com/office/powerpoint/2010/main" val="3171360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E4E888-DE41-02AF-E1F1-FBAEDB606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-115910"/>
            <a:ext cx="7559898" cy="6400800"/>
          </a:xfrm>
        </p:spPr>
      </p:pic>
    </p:spTree>
    <p:extLst>
      <p:ext uri="{BB962C8B-B14F-4D97-AF65-F5344CB8AC3E}">
        <p14:creationId xmlns:p14="http://schemas.microsoft.com/office/powerpoint/2010/main" val="3262907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2175F-55D9-4F0C-D091-DC44BFCD8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707367"/>
            <a:ext cx="8096250" cy="5012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69515E-D609-5946-F760-15E627E2FF88}"/>
              </a:ext>
            </a:extLst>
          </p:cNvPr>
          <p:cNvSpPr txBox="1"/>
          <p:nvPr/>
        </p:nvSpPr>
        <p:spPr>
          <a:xfrm>
            <a:off x="523875" y="5684773"/>
            <a:ext cx="5769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Eastern Mediterranean Region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EE00-D60C-45B4-0F87-535C8305FAD5}"/>
              </a:ext>
            </a:extLst>
          </p:cNvPr>
          <p:cNvSpPr txBox="1"/>
          <p:nvPr/>
        </p:nvSpPr>
        <p:spPr>
          <a:xfrm>
            <a:off x="5447763" y="5814168"/>
            <a:ext cx="307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≥8O% of CL caseloads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DC2CE-EE56-391E-1A1C-173D8A967361}"/>
              </a:ext>
            </a:extLst>
          </p:cNvPr>
          <p:cNvSpPr txBox="1"/>
          <p:nvPr/>
        </p:nvSpPr>
        <p:spPr>
          <a:xfrm>
            <a:off x="5537915" y="60273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64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EC35-3E1E-A1FB-FD5E-AFEEF143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55965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E64E2E-DF55-7006-5E4E-EC4E7BF95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2960" y="286605"/>
            <a:ext cx="7543800" cy="5582384"/>
          </a:xfrm>
        </p:spPr>
      </p:pic>
    </p:spTree>
    <p:extLst>
      <p:ext uri="{BB962C8B-B14F-4D97-AF65-F5344CB8AC3E}">
        <p14:creationId xmlns:p14="http://schemas.microsoft.com/office/powerpoint/2010/main" val="112248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ED59-D247-DCE8-8A23-418D4A84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3351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FEBD7-A3C9-9616-380A-A49133266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1583266"/>
          </a:xfrm>
        </p:spPr>
        <p:txBody>
          <a:bodyPr>
            <a:noAutofit/>
          </a:bodyPr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major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is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zoonotic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common in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dry, desert-like and steppe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Facilitating higher risk in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rural areas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populations of gerbils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occurs in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course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short duration of disease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strategies should be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focused on gerbils</a:t>
            </a:r>
          </a:p>
        </p:txBody>
      </p:sp>
    </p:spTree>
    <p:extLst>
      <p:ext uri="{BB962C8B-B14F-4D97-AF65-F5344CB8AC3E}">
        <p14:creationId xmlns:p14="http://schemas.microsoft.com/office/powerpoint/2010/main" val="520331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5A5BE-65E3-4886-2C17-59BA20EF2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E08A8-4AEC-E54F-FFD7-75EEEE2278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00200" y="1052053"/>
            <a:ext cx="7543800" cy="2376948"/>
          </a:xfrm>
        </p:spPr>
        <p:txBody>
          <a:bodyPr>
            <a:noAutofit/>
          </a:bodyPr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hile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L.tropica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is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anthroponot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Found in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urban-areas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medium and large-sized cities), notably where there is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housing conditions, rapid urbanization, population displacement and poor waste management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species is more frequently associated with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 resistant mutans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persists more likely in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 form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may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relapse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every so often.</a:t>
            </a:r>
          </a:p>
        </p:txBody>
      </p:sp>
    </p:spTree>
    <p:extLst>
      <p:ext uri="{BB962C8B-B14F-4D97-AF65-F5344CB8AC3E}">
        <p14:creationId xmlns:p14="http://schemas.microsoft.com/office/powerpoint/2010/main" val="1750824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18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20150" cy="6811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49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D3E88E-182B-9905-8758-43D30AD38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8440" y="908384"/>
            <a:ext cx="7327119" cy="5041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CC8FBD-77AD-B5DC-D2BD-BB2FC9FACAF4}"/>
              </a:ext>
            </a:extLst>
          </p:cNvPr>
          <p:cNvSpPr txBox="1"/>
          <p:nvPr/>
        </p:nvSpPr>
        <p:spPr>
          <a:xfrm>
            <a:off x="1468000" y="510899"/>
            <a:ext cx="5762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ZCL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199BE-3F16-FA36-C3CD-A5241CDAAB9D}"/>
              </a:ext>
            </a:extLst>
          </p:cNvPr>
          <p:cNvSpPr txBox="1"/>
          <p:nvPr/>
        </p:nvSpPr>
        <p:spPr>
          <a:xfrm rot="16200000">
            <a:off x="-688220" y="1935055"/>
            <a:ext cx="2515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70-80% Cases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801C9-1987-2D63-5C3B-B157CB581688}"/>
              </a:ext>
            </a:extLst>
          </p:cNvPr>
          <p:cNvSpPr txBox="1"/>
          <p:nvPr/>
        </p:nvSpPr>
        <p:spPr>
          <a:xfrm>
            <a:off x="8322906" y="1632857"/>
            <a:ext cx="821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20—30%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F4CC0-DB70-53E4-F9A3-522202E70C57}"/>
              </a:ext>
            </a:extLst>
          </p:cNvPr>
          <p:cNvSpPr txBox="1"/>
          <p:nvPr/>
        </p:nvSpPr>
        <p:spPr>
          <a:xfrm>
            <a:off x="5083277" y="510899"/>
            <a:ext cx="259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ACL</a:t>
            </a:r>
          </a:p>
        </p:txBody>
      </p:sp>
    </p:spTree>
    <p:extLst>
      <p:ext uri="{BB962C8B-B14F-4D97-AF65-F5344CB8AC3E}">
        <p14:creationId xmlns:p14="http://schemas.microsoft.com/office/powerpoint/2010/main" val="63564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 rot="5400000">
            <a:off x="2544763" y="4641850"/>
            <a:ext cx="1511300" cy="2254250"/>
          </a:xfrm>
          <a:custGeom>
            <a:avLst/>
            <a:gdLst>
              <a:gd name="G0" fmla="+- 12478 0 0"/>
              <a:gd name="G1" fmla="+- 19149 0 0"/>
              <a:gd name="G2" fmla="+- 7423 0 0"/>
              <a:gd name="G3" fmla="*/ 12478 1 2"/>
              <a:gd name="G4" fmla="+- G3 10800 0"/>
              <a:gd name="G5" fmla="+- 21600 12478 19149"/>
              <a:gd name="G6" fmla="+- 19149 7423 0"/>
              <a:gd name="G7" fmla="*/ G6 1 2"/>
              <a:gd name="G8" fmla="*/ 19149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9149 1 2"/>
              <a:gd name="G15" fmla="+- G5 0 G4"/>
              <a:gd name="G16" fmla="+- G0 0 G4"/>
              <a:gd name="G17" fmla="*/ G2 G15 G16"/>
              <a:gd name="T0" fmla="*/ 17039 w 21600"/>
              <a:gd name="T1" fmla="*/ 0 h 21600"/>
              <a:gd name="T2" fmla="*/ 12478 w 21600"/>
              <a:gd name="T3" fmla="*/ 7423 h 21600"/>
              <a:gd name="T4" fmla="*/ 0 w 21600"/>
              <a:gd name="T5" fmla="*/ 19220 h 21600"/>
              <a:gd name="T6" fmla="*/ 9575 w 21600"/>
              <a:gd name="T7" fmla="*/ 21600 h 21600"/>
              <a:gd name="T8" fmla="*/ 19149 w 21600"/>
              <a:gd name="T9" fmla="*/ 14987 h 21600"/>
              <a:gd name="T10" fmla="*/ 21600 w 21600"/>
              <a:gd name="T11" fmla="*/ 7423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039" y="0"/>
                </a:moveTo>
                <a:lnTo>
                  <a:pt x="12478" y="7423"/>
                </a:lnTo>
                <a:lnTo>
                  <a:pt x="14929" y="7423"/>
                </a:lnTo>
                <a:lnTo>
                  <a:pt x="14929" y="16840"/>
                </a:lnTo>
                <a:lnTo>
                  <a:pt x="0" y="16840"/>
                </a:lnTo>
                <a:lnTo>
                  <a:pt x="0" y="21600"/>
                </a:lnTo>
                <a:lnTo>
                  <a:pt x="19149" y="21600"/>
                </a:lnTo>
                <a:lnTo>
                  <a:pt x="19149" y="7423"/>
                </a:lnTo>
                <a:lnTo>
                  <a:pt x="21600" y="742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35410"/>
            <a:ext cx="8229600" cy="1059990"/>
          </a:xfrm>
          <a:solidFill>
            <a:srgbClr val="00CCFF"/>
          </a:solidFill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L.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major:clinical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course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4BD54-BF06-4E6D-BCE5-F0F0EF03CA77}" type="slidenum">
              <a:rPr lang="en-US" smtClean="0"/>
              <a:t>6</a:t>
            </a:fld>
            <a:endParaRPr lang="en-US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3633788" y="1851025"/>
            <a:ext cx="2017712" cy="431800"/>
          </a:xfrm>
          <a:prstGeom prst="rightArrow">
            <a:avLst>
              <a:gd name="adj1" fmla="val 50000"/>
              <a:gd name="adj2" fmla="val 11682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 rot="5400000">
            <a:off x="6280944" y="2832894"/>
            <a:ext cx="903288" cy="431800"/>
          </a:xfrm>
          <a:prstGeom prst="rightArrow">
            <a:avLst>
              <a:gd name="adj1" fmla="val 50000"/>
              <a:gd name="adj2" fmla="val 5229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779838" y="1628775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effectLst/>
                <a:latin typeface="Arial" charset="0"/>
                <a:cs typeface="Arial" charset="0"/>
              </a:rPr>
              <a:t>&lt; 2 months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932363" y="2846388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effectLst/>
                <a:latin typeface="Arial" charset="0"/>
                <a:cs typeface="Arial" charset="0"/>
              </a:rPr>
              <a:t>After  2 weeks</a:t>
            </a: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10800000">
            <a:off x="3308350" y="3949700"/>
            <a:ext cx="2559050" cy="431800"/>
          </a:xfrm>
          <a:prstGeom prst="rightArrow">
            <a:avLst>
              <a:gd name="adj1" fmla="val 50000"/>
              <a:gd name="adj2" fmla="val 14816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572000" y="3709988"/>
            <a:ext cx="143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effectLst/>
                <a:latin typeface="Arial" charset="0"/>
                <a:cs typeface="Arial" charset="0"/>
              </a:rPr>
              <a:t>2-3 months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2770188" y="5438775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effectLst/>
                <a:latin typeface="Arial" charset="0"/>
                <a:cs typeface="Arial" charset="0"/>
              </a:rPr>
              <a:t>2-6 months</a:t>
            </a:r>
          </a:p>
        </p:txBody>
      </p:sp>
      <p:graphicFrame>
        <p:nvGraphicFramePr>
          <p:cNvPr id="16395" name="Object 11"/>
          <p:cNvGraphicFramePr>
            <a:graphicFrameLocks noChangeAspect="1"/>
          </p:cNvGraphicFramePr>
          <p:nvPr/>
        </p:nvGraphicFramePr>
        <p:xfrm>
          <a:off x="5656263" y="1360488"/>
          <a:ext cx="2011362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7144747" imgH="4780952" progId="PBrush">
                  <p:embed/>
                </p:oleObj>
              </mc:Choice>
              <mc:Fallback>
                <p:oleObj name="Bitmap Image" r:id="rId4" imgW="7144747" imgH="4780952" progId="PBrush">
                  <p:embed/>
                  <p:pic>
                    <p:nvPicPr>
                      <p:cNvPr id="1639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6263" y="1360488"/>
                        <a:ext cx="2011362" cy="1347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6" name="Picture 12" descr="8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463925"/>
            <a:ext cx="19764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3" descr="8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3350" y="3241675"/>
            <a:ext cx="2016125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4" descr="Leishmania_8_s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1913" y="1390650"/>
            <a:ext cx="2303462" cy="1317625"/>
          </a:xfrm>
          <a:prstGeom prst="rect">
            <a:avLst/>
          </a:prstGeom>
          <a:noFill/>
        </p:spPr>
      </p:pic>
      <p:pic>
        <p:nvPicPr>
          <p:cNvPr id="16399" name="Picture 15" descr="Picture 3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6100" y="5084763"/>
            <a:ext cx="2232025" cy="167481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989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can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756"/>
            <a:ext cx="9144000" cy="644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Early lesion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1E389-8636-333E-1CF6-BCDBE66F7F52}"/>
              </a:ext>
            </a:extLst>
          </p:cNvPr>
          <p:cNvSpPr txBox="1"/>
          <p:nvPr/>
        </p:nvSpPr>
        <p:spPr>
          <a:xfrm>
            <a:off x="1752600" y="14478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Papule</a:t>
            </a:r>
          </a:p>
        </p:txBody>
      </p:sp>
    </p:spTree>
    <p:extLst>
      <p:ext uri="{BB962C8B-B14F-4D97-AF65-F5344CB8AC3E}">
        <p14:creationId xmlns:p14="http://schemas.microsoft.com/office/powerpoint/2010/main" val="4245933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can0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685800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8EEDD-119E-4D24-0EBF-C524F5C71F4A}"/>
              </a:ext>
            </a:extLst>
          </p:cNvPr>
          <p:cNvSpPr txBox="1"/>
          <p:nvPr/>
        </p:nvSpPr>
        <p:spPr>
          <a:xfrm>
            <a:off x="2667000" y="1066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Nodule</a:t>
            </a:r>
          </a:p>
        </p:txBody>
      </p:sp>
    </p:spTree>
    <p:extLst>
      <p:ext uri="{BB962C8B-B14F-4D97-AF65-F5344CB8AC3E}">
        <p14:creationId xmlns:p14="http://schemas.microsoft.com/office/powerpoint/2010/main" val="26435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4BD54-BF06-4E6D-BCE5-F0F0EF03CA77}" type="slidenum">
              <a:rPr lang="en-US" smtClean="0"/>
              <a:t>9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7696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7785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B00CAC1-8793-4B49-869A-4E93370BD39E}"/>
  <p:tag name="GENSWF_ADVANCE_TIME" val="48.1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9E1ABE3-ECB6-4560-A480-D0946AC775F8}"/>
  <p:tag name="GENSWF_ADVANCE_TIME" val="63.4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2316C6B-2DC2-4380-B59A-33126DE14D94}"/>
  <p:tag name="GENSWF_ADVANCE_TIME" val="27.528"/>
  <p:tag name="TIMING" val="|3.9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C3997CE-1760-4274-85B6-1EDAFAFB4295}"/>
  <p:tag name="GENSWF_ADVANCE_TIME" val="59.593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 6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2237</TotalTime>
  <Words>1724</Words>
  <Application>Microsoft Office PowerPoint</Application>
  <PresentationFormat>On-screen Show (4:3)</PresentationFormat>
  <Paragraphs>692</Paragraphs>
  <Slides>43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Aptos</vt:lpstr>
      <vt:lpstr>Arial</vt:lpstr>
      <vt:lpstr>Calibri</vt:lpstr>
      <vt:lpstr>Calibri Light</vt:lpstr>
      <vt:lpstr>Courier New</vt:lpstr>
      <vt:lpstr>Symbol</vt:lpstr>
      <vt:lpstr>Times</vt:lpstr>
      <vt:lpstr>Times New Roman</vt:lpstr>
      <vt:lpstr>Wingdings</vt:lpstr>
      <vt:lpstr>Retrospect</vt:lpstr>
      <vt:lpstr>Office Theme</vt:lpstr>
      <vt:lpstr>Bitmap Image</vt:lpstr>
      <vt:lpstr>PowerPoint Presentation</vt:lpstr>
      <vt:lpstr>Comparative demographic, clinical, and risk profiles in Leishmania major and Leishmania tropica infections</vt:lpstr>
      <vt:lpstr>PowerPoint Presentation</vt:lpstr>
      <vt:lpstr>PowerPoint Presentation</vt:lpstr>
      <vt:lpstr>PowerPoint Presentation</vt:lpstr>
      <vt:lpstr>L. major:clinical course</vt:lpstr>
      <vt:lpstr>Early lesion</vt:lpstr>
      <vt:lpstr>PowerPoint Presentation</vt:lpstr>
      <vt:lpstr>PowerPoint Presentation</vt:lpstr>
      <vt:lpstr>PowerPoint Presentation</vt:lpstr>
      <vt:lpstr>PowerPoint Presentation</vt:lpstr>
      <vt:lpstr>Sand fly vectors</vt:lpstr>
      <vt:lpstr>PowerPoint Presentation</vt:lpstr>
      <vt:lpstr>PowerPoint Presentation</vt:lpstr>
      <vt:lpstr>Sandfly breeding areas</vt:lpstr>
      <vt:lpstr>PowerPoint Presentation</vt:lpstr>
      <vt:lpstr>Transmission and Reservoir hosts</vt:lpstr>
      <vt:lpstr>PowerPoint Presentation</vt:lpstr>
      <vt:lpstr>Environmental and climatic RFs</vt:lpstr>
      <vt:lpstr>Disease characteristics</vt:lpstr>
      <vt:lpstr>PowerPoint Presentation</vt:lpstr>
      <vt:lpstr>PowerPoint Presentation</vt:lpstr>
      <vt:lpstr>PowerPoint Presentation</vt:lpstr>
      <vt:lpstr>Immunological genetic susceptibility RFs</vt:lpstr>
      <vt:lpstr>Socioeconomic and behavioral RFs</vt:lpstr>
      <vt:lpstr>Natural spread</vt:lpstr>
      <vt:lpstr>Human-mediated migration</vt:lpstr>
      <vt:lpstr>Environmental and climatic influence on migration</vt:lpstr>
      <vt:lpstr>Drought</vt:lpstr>
      <vt:lpstr>PowerPoint Presentation</vt:lpstr>
      <vt:lpstr>PowerPoint Presentation</vt:lpstr>
      <vt:lpstr>PowerPoint Presentation</vt:lpstr>
      <vt:lpstr>CL in Iran</vt:lpstr>
      <vt:lpstr>PowerPoint Presentation</vt:lpstr>
      <vt:lpstr>CL endemic provinces in Iran/100,000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تابنده خالقی</dc:creator>
  <cp:lastModifiedBy>ایرج شریفی</cp:lastModifiedBy>
  <cp:revision>76</cp:revision>
  <dcterms:created xsi:type="dcterms:W3CDTF">2023-06-07T07:01:18Z</dcterms:created>
  <dcterms:modified xsi:type="dcterms:W3CDTF">2025-07-29T07:34:12Z</dcterms:modified>
</cp:coreProperties>
</file>